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77" r:id="rId4"/>
    <p:sldId id="275" r:id="rId5"/>
    <p:sldId id="269" r:id="rId6"/>
    <p:sldId id="257" r:id="rId7"/>
    <p:sldId id="258" r:id="rId8"/>
    <p:sldId id="278" r:id="rId9"/>
    <p:sldId id="259" r:id="rId10"/>
    <p:sldId id="260" r:id="rId11"/>
    <p:sldId id="261" r:id="rId12"/>
    <p:sldId id="270" r:id="rId13"/>
    <p:sldId id="262" r:id="rId14"/>
    <p:sldId id="263" r:id="rId15"/>
    <p:sldId id="265" r:id="rId16"/>
    <p:sldId id="276" r:id="rId17"/>
    <p:sldId id="264" r:id="rId18"/>
    <p:sldId id="266" r:id="rId19"/>
    <p:sldId id="267" r:id="rId20"/>
    <p:sldId id="271" r:id="rId21"/>
    <p:sldId id="274" r:id="rId22"/>
    <p:sldId id="272" r:id="rId23"/>
    <p:sldId id="273" r:id="rId24"/>
    <p:sldId id="280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66" d="100"/>
          <a:sy n="66" d="100"/>
        </p:scale>
        <p:origin x="100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05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86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77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91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36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06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18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96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557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59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5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EBA5208-B6DB-4CDD-808D-12D558FC7F76}" type="datetimeFigureOut">
              <a:rPr lang="pt-BR" smtClean="0"/>
              <a:t>13/12/2017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970FC05-8093-42B4-9CF9-87CEF15F26C3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82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1427867"/>
            <a:ext cx="12192000" cy="1204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91565" y="5467234"/>
            <a:ext cx="4470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VÍTOR DE MORAIS SERMOUD</a:t>
            </a:r>
            <a:endParaRPr lang="pt-BR" sz="28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126728" y="6386979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Dezembro </a:t>
            </a:r>
            <a:r>
              <a:rPr lang="pt-BR" dirty="0" smtClean="0"/>
              <a:t>de 2017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81428" y="1663931"/>
            <a:ext cx="11829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COQ-862 – Métodos numéricos para sistemas distribuídos</a:t>
            </a:r>
            <a:endParaRPr lang="pt-BR" sz="2800" dirty="0"/>
          </a:p>
        </p:txBody>
      </p:sp>
      <p:pic>
        <p:nvPicPr>
          <p:cNvPr id="1026" name="Picture 2" descr="Resultado de imagem para peq cop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099" y="5044171"/>
            <a:ext cx="1665082" cy="134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1155781" y="3029078"/>
            <a:ext cx="101751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Teoria do funcional da densidade dinâmica aplicada a adsorção em </a:t>
            </a:r>
            <a:r>
              <a:rPr lang="pt-BR" sz="3200" dirty="0" err="1">
                <a:solidFill>
                  <a:schemeClr val="bg1"/>
                </a:solidFill>
              </a:rPr>
              <a:t>microporo</a:t>
            </a:r>
            <a:r>
              <a:rPr lang="pt-BR" sz="3200" dirty="0">
                <a:solidFill>
                  <a:schemeClr val="bg1"/>
                </a:solidFill>
              </a:rPr>
              <a:t> por volumes </a:t>
            </a:r>
            <a:r>
              <a:rPr lang="pt-BR" sz="3200" dirty="0" smtClean="0">
                <a:solidFill>
                  <a:schemeClr val="bg1"/>
                </a:solidFill>
              </a:rPr>
              <a:t>finitos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72786" cy="149961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Potencial externo induzido pelas paredes</a:t>
            </a:r>
            <a:endParaRPr lang="pt-BR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ângulo 3"/>
              <p:cNvSpPr/>
              <p:nvPr/>
            </p:nvSpPr>
            <p:spPr>
              <a:xfrm>
                <a:off x="744140" y="2834640"/>
                <a:ext cx="535032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sz="3200" i="1">
                              <a:latin typeface="Cambria Math" panose="02040503050406030204" pitchFamily="18" charset="0"/>
                            </a:rPr>
                            <m:t>𝑒𝑥𝑡</m:t>
                          </m:r>
                        </m:sub>
                      </m:sSub>
                      <m:d>
                        <m:dPr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pt-BR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200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pt-BR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3200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pt-BR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pt-BR" sz="32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140" y="2834640"/>
                <a:ext cx="5350325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937" y="1933071"/>
            <a:ext cx="5474835" cy="4063909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tângulo 5"/>
              <p:cNvSpPr/>
              <p:nvPr/>
            </p:nvSpPr>
            <p:spPr>
              <a:xfrm>
                <a:off x="795707" y="4169223"/>
                <a:ext cx="5298758" cy="719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pt-BR" sz="2400" i="0">
                          <a:latin typeface="Cambria Math" panose="02040503050406030204" pitchFamily="18" charset="0"/>
                        </a:rPr>
                        <m:t>=−2∗</m:t>
                      </m:r>
                      <m:r>
                        <a:rPr lang="pt-BR" sz="2400" i="1">
                          <a:latin typeface="Cambria Math" panose="02040503050406030204" pitchFamily="18" charset="0"/>
                        </a:rPr>
                        <m:t>𝑒𝑥𝑝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( −1.8∗( </m:t>
                      </m:r>
                      <m:r>
                        <a:rPr lang="pt-BR" sz="24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sz="2400" i="0">
                          <a:latin typeface="Cambria Math" panose="02040503050406030204" pitchFamily="18" charset="0"/>
                        </a:rPr>
                        <m:t> ) </m:t>
                      </m:r>
                      <m:f>
                        <m:fPr>
                          <m:type m:val="lin"/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07" y="4169223"/>
                <a:ext cx="5298758" cy="7199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8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751678" y="188686"/>
            <a:ext cx="464457" cy="6255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0994928" y="188685"/>
            <a:ext cx="464457" cy="6255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756229" y="4572000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554515" y="4572000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352801" y="4572000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4143831" y="4572000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949375" y="4572000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747661" y="4571999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6535066" y="4571999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7322471" y="4571999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120757" y="4571998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919043" y="4571997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9717329" y="4571996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2083866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2863658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3665296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4456326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5255147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6075560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6855352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7656990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8448020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9246044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10047682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Conector de seta reta 32"/>
          <p:cNvCxnSpPr/>
          <p:nvPr/>
        </p:nvCxnSpPr>
        <p:spPr>
          <a:xfrm flipV="1">
            <a:off x="5345147" y="3708698"/>
            <a:ext cx="0" cy="968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5232034" y="1114158"/>
            <a:ext cx="2009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Volumes Finitos</a:t>
            </a:r>
            <a:endParaRPr lang="pt-BR" sz="20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702154" y="296502"/>
            <a:ext cx="4483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Modelo de poro do tipo Fenda</a:t>
            </a:r>
            <a:endParaRPr lang="pt-BR" sz="2400" dirty="0"/>
          </a:p>
        </p:txBody>
      </p:sp>
      <p:sp>
        <p:nvSpPr>
          <p:cNvPr id="36" name="Elipse 35"/>
          <p:cNvSpPr/>
          <p:nvPr/>
        </p:nvSpPr>
        <p:spPr>
          <a:xfrm>
            <a:off x="1232363" y="3006762"/>
            <a:ext cx="1047731" cy="93591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8" name="Conector reto 37"/>
          <p:cNvCxnSpPr>
            <a:stCxn id="36" idx="4"/>
          </p:cNvCxnSpPr>
          <p:nvPr/>
        </p:nvCxnSpPr>
        <p:spPr>
          <a:xfrm>
            <a:off x="1756229" y="3942677"/>
            <a:ext cx="0" cy="5002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Chave esquerda 38"/>
          <p:cNvSpPr/>
          <p:nvPr/>
        </p:nvSpPr>
        <p:spPr>
          <a:xfrm rot="5400000">
            <a:off x="5804014" y="-2309398"/>
            <a:ext cx="760210" cy="8662993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aixaDeTexto 39"/>
          <p:cNvSpPr txBox="1"/>
          <p:nvPr/>
        </p:nvSpPr>
        <p:spPr>
          <a:xfrm>
            <a:off x="4553191" y="3213135"/>
            <a:ext cx="1804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Pontos nodais</a:t>
            </a:r>
            <a:endParaRPr lang="pt-BR" sz="2000" dirty="0"/>
          </a:p>
        </p:txBody>
      </p:sp>
      <p:cxnSp>
        <p:nvCxnSpPr>
          <p:cNvPr id="42" name="Conector de seta reta 41"/>
          <p:cNvCxnSpPr>
            <a:stCxn id="11" idx="1"/>
          </p:cNvCxnSpPr>
          <p:nvPr/>
        </p:nvCxnSpPr>
        <p:spPr>
          <a:xfrm>
            <a:off x="4949375" y="4855029"/>
            <a:ext cx="0" cy="652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>
            <a:off x="5747661" y="4855029"/>
            <a:ext cx="0" cy="652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4486088" y="5666418"/>
            <a:ext cx="2110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Pontos nas faces</a:t>
            </a:r>
            <a:endParaRPr lang="pt-BR" sz="2000" dirty="0"/>
          </a:p>
        </p:txBody>
      </p:sp>
      <p:cxnSp>
        <p:nvCxnSpPr>
          <p:cNvPr id="46" name="Conector de seta reta 45"/>
          <p:cNvCxnSpPr/>
          <p:nvPr/>
        </p:nvCxnSpPr>
        <p:spPr>
          <a:xfrm>
            <a:off x="1852622" y="4192792"/>
            <a:ext cx="4274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46"/>
          <p:cNvSpPr txBox="1"/>
          <p:nvPr/>
        </p:nvSpPr>
        <p:spPr>
          <a:xfrm>
            <a:off x="2375481" y="3736065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Distância </a:t>
            </a:r>
          </a:p>
          <a:p>
            <a:r>
              <a:rPr lang="pt-BR" dirty="0" smtClean="0"/>
              <a:t>de </a:t>
            </a:r>
            <a:r>
              <a:rPr lang="el-GR" dirty="0" smtClean="0"/>
              <a:t>σ</a:t>
            </a:r>
            <a:r>
              <a:rPr lang="pt-BR" dirty="0" smtClean="0"/>
              <a:t>/2</a:t>
            </a:r>
            <a:endParaRPr lang="pt-BR" dirty="0"/>
          </a:p>
        </p:txBody>
      </p:sp>
      <p:cxnSp>
        <p:nvCxnSpPr>
          <p:cNvPr id="49" name="Conector reto 48"/>
          <p:cNvCxnSpPr>
            <a:stCxn id="36" idx="2"/>
          </p:cNvCxnSpPr>
          <p:nvPr/>
        </p:nvCxnSpPr>
        <p:spPr>
          <a:xfrm flipV="1">
            <a:off x="1232363" y="3468914"/>
            <a:ext cx="523866" cy="58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Retângulo 49"/>
          <p:cNvSpPr/>
          <p:nvPr/>
        </p:nvSpPr>
        <p:spPr>
          <a:xfrm>
            <a:off x="1266982" y="3069741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</a:t>
            </a:r>
            <a:r>
              <a:rPr lang="pt-BR" dirty="0" smtClean="0"/>
              <a:t>/2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68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751678" y="188686"/>
            <a:ext cx="464457" cy="6255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0994928" y="188685"/>
            <a:ext cx="464457" cy="6255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756229" y="4572000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554515" y="4572000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352801" y="4572000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4143831" y="4572000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949375" y="4572000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747661" y="4571999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6535066" y="4571999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7322471" y="4571999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120757" y="4571998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919043" y="4571997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9717329" y="4571996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2083866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2863658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3665296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4456326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5255147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6075560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6855352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Elipse 26"/>
          <p:cNvSpPr/>
          <p:nvPr/>
        </p:nvSpPr>
        <p:spPr>
          <a:xfrm>
            <a:off x="7656990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lipse 27"/>
          <p:cNvSpPr/>
          <p:nvPr/>
        </p:nvSpPr>
        <p:spPr>
          <a:xfrm>
            <a:off x="8448020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Elipse 28"/>
          <p:cNvSpPr/>
          <p:nvPr/>
        </p:nvSpPr>
        <p:spPr>
          <a:xfrm>
            <a:off x="9246044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Elipse 29"/>
          <p:cNvSpPr/>
          <p:nvPr/>
        </p:nvSpPr>
        <p:spPr>
          <a:xfrm>
            <a:off x="10047682" y="476502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tângulo 1"/>
              <p:cNvSpPr/>
              <p:nvPr/>
            </p:nvSpPr>
            <p:spPr>
              <a:xfrm>
                <a:off x="3508971" y="641992"/>
                <a:ext cx="4477380" cy="733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pt-BR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0">
                                  <a:latin typeface="Cambria Math" panose="02040503050406030204" pitchFamily="18" charset="0"/>
                                </a:rPr>
                                <m:t>∂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pt-BR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pt-BR" i="0">
                                  <a:latin typeface="Cambria Math" panose="02040503050406030204" pitchFamily="18" charset="0"/>
                                </a:rPr>
                                <m:t>∂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nary>
                      <m:r>
                        <a:rPr lang="pt-BR" i="1">
                          <a:latin typeface="Cambria Math" panose="02040503050406030204" pitchFamily="18" charset="0"/>
                        </a:rPr>
                        <m:t>𝑑𝑧</m:t>
                      </m:r>
                      <m:r>
                        <a:rPr lang="pt-BR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0">
                                  <a:latin typeface="Cambria Math" panose="02040503050406030204" pitchFamily="18" charset="0"/>
                                </a:rPr>
                                <m:t>∂</m:t>
                              </m:r>
                            </m:num>
                            <m:den>
                              <m:r>
                                <a:rPr lang="pt-BR" i="0">
                                  <a:latin typeface="Cambria Math" panose="02040503050406030204" pitchFamily="18" charset="0"/>
                                </a:rPr>
                                <m:t>∂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pt-BR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0">
                                      <a:latin typeface="Cambria Math" panose="02040503050406030204" pitchFamily="18" charset="0"/>
                                    </a:rPr>
                                    <m:t>∂</m:t>
                                  </m:r>
                                </m:num>
                                <m:den>
                                  <m:r>
                                    <a:rPr lang="pt-BR" i="0">
                                      <a:latin typeface="Cambria Math" panose="02040503050406030204" pitchFamily="18" charset="0"/>
                                    </a:rPr>
                                    <m:t>∂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</m:nary>
                      <m:r>
                        <a:rPr lang="pt-BR" i="1">
                          <a:latin typeface="Cambria Math" panose="02040503050406030204" pitchFamily="18" charset="0"/>
                        </a:rPr>
                        <m:t>𝑑𝑧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971" y="641992"/>
                <a:ext cx="4477380" cy="7330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ângulo 2"/>
              <p:cNvSpPr/>
              <p:nvPr/>
            </p:nvSpPr>
            <p:spPr>
              <a:xfrm>
                <a:off x="4355913" y="1568101"/>
                <a:ext cx="281795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pt-BR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"/>
                          <m:endChr m:val="|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0">
                                      <a:latin typeface="Cambria Math" panose="02040503050406030204" pitchFamily="18" charset="0"/>
                                    </a:rPr>
                                    <m:t>∂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>
                                    <a:rPr lang="pt-BR" i="0">
                                      <a:latin typeface="Cambria Math" panose="02040503050406030204" pitchFamily="18" charset="0"/>
                                    </a:rPr>
                                    <m:t>∂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</m:d>
                      <m:f>
                        <m:fPr>
                          <m:type m:val="noBar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13" y="1568101"/>
                <a:ext cx="2817951" cy="714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tângulo 40"/>
          <p:cNvSpPr/>
          <p:nvPr/>
        </p:nvSpPr>
        <p:spPr>
          <a:xfrm>
            <a:off x="5776531" y="2804020"/>
            <a:ext cx="798286" cy="5660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Elipse 44"/>
          <p:cNvSpPr/>
          <p:nvPr/>
        </p:nvSpPr>
        <p:spPr>
          <a:xfrm>
            <a:off x="6082303" y="2997043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6516623" y="3398994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5523684" y="339899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i-1</a:t>
            </a:r>
            <a:endParaRPr lang="pt-BR" dirty="0"/>
          </a:p>
        </p:txBody>
      </p:sp>
      <p:cxnSp>
        <p:nvCxnSpPr>
          <p:cNvPr id="32" name="Conector angulado 31"/>
          <p:cNvCxnSpPr>
            <a:stCxn id="45" idx="0"/>
          </p:cNvCxnSpPr>
          <p:nvPr/>
        </p:nvCxnSpPr>
        <p:spPr>
          <a:xfrm rot="5400000" flipH="1" flipV="1">
            <a:off x="6267755" y="2502595"/>
            <a:ext cx="398996" cy="5899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6779345" y="2413381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cxnSp>
        <p:nvCxnSpPr>
          <p:cNvPr id="56" name="Conector de seta reta 55"/>
          <p:cNvCxnSpPr>
            <a:stCxn id="7" idx="1"/>
          </p:cNvCxnSpPr>
          <p:nvPr/>
        </p:nvCxnSpPr>
        <p:spPr>
          <a:xfrm flipV="1">
            <a:off x="1756229" y="3905026"/>
            <a:ext cx="0" cy="950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1841837" y="3971987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C.C.1</a:t>
            </a:r>
            <a:endParaRPr lang="pt-BR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1620738" y="3129910"/>
            <a:ext cx="1972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Fluxo zerado</a:t>
            </a:r>
          </a:p>
          <a:p>
            <a:r>
              <a:rPr lang="pt-BR" dirty="0" smtClean="0"/>
              <a:t>Na primeira face</a:t>
            </a:r>
            <a:endParaRPr lang="pt-BR" dirty="0"/>
          </a:p>
        </p:txBody>
      </p:sp>
      <p:cxnSp>
        <p:nvCxnSpPr>
          <p:cNvPr id="60" name="Conector de seta reta 59"/>
          <p:cNvCxnSpPr/>
          <p:nvPr/>
        </p:nvCxnSpPr>
        <p:spPr>
          <a:xfrm flipV="1">
            <a:off x="10515615" y="3905026"/>
            <a:ext cx="0" cy="950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9668338" y="3971987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C.C.2</a:t>
            </a:r>
            <a:endParaRPr lang="pt-BR" dirty="0"/>
          </a:p>
        </p:txBody>
      </p:sp>
      <p:sp>
        <p:nvSpPr>
          <p:cNvPr id="62" name="CaixaDeTexto 61"/>
          <p:cNvSpPr txBox="1"/>
          <p:nvPr/>
        </p:nvSpPr>
        <p:spPr>
          <a:xfrm>
            <a:off x="9243476" y="3087049"/>
            <a:ext cx="1745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Fluxo zerado</a:t>
            </a:r>
          </a:p>
          <a:p>
            <a:r>
              <a:rPr lang="pt-BR" dirty="0" smtClean="0"/>
              <a:t>Na última face</a:t>
            </a:r>
            <a:endParaRPr lang="pt-BR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4482360" y="5331079"/>
            <a:ext cx="31197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 smtClean="0"/>
              <a:t>Condição inicial</a:t>
            </a:r>
          </a:p>
          <a:p>
            <a:pPr algn="ctr"/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pt-BR" sz="2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1.50060829911943E-06</a:t>
            </a:r>
          </a:p>
          <a:p>
            <a:pPr algn="ctr"/>
            <a:r>
              <a:rPr lang="pt-B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Constante</a:t>
            </a:r>
            <a:endParaRPr lang="pt-BR" sz="2000" b="1" dirty="0"/>
          </a:p>
        </p:txBody>
      </p:sp>
      <p:sp>
        <p:nvSpPr>
          <p:cNvPr id="64" name="Seta em forma de U 63"/>
          <p:cNvSpPr/>
          <p:nvPr/>
        </p:nvSpPr>
        <p:spPr>
          <a:xfrm rot="5400000">
            <a:off x="6917473" y="2253009"/>
            <a:ext cx="1321755" cy="60242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7951917" y="1594350"/>
            <a:ext cx="1668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Integrado no volume finito</a:t>
            </a:r>
            <a:endParaRPr lang="pt-BR" dirty="0"/>
          </a:p>
        </p:txBody>
      </p:sp>
      <p:cxnSp>
        <p:nvCxnSpPr>
          <p:cNvPr id="67" name="Conector de seta reta 66"/>
          <p:cNvCxnSpPr/>
          <p:nvPr/>
        </p:nvCxnSpPr>
        <p:spPr>
          <a:xfrm>
            <a:off x="2083866" y="6444342"/>
            <a:ext cx="19511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CaixaDeTexto 67"/>
          <p:cNvSpPr txBox="1"/>
          <p:nvPr/>
        </p:nvSpPr>
        <p:spPr>
          <a:xfrm>
            <a:off x="1668030" y="62596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39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51" y="1026234"/>
            <a:ext cx="11210925" cy="5219700"/>
          </a:xfrm>
          <a:prstGeom prst="rect">
            <a:avLst/>
          </a:prstGeom>
        </p:spPr>
      </p:pic>
      <p:grpSp>
        <p:nvGrpSpPr>
          <p:cNvPr id="16" name="Grupo 15"/>
          <p:cNvGrpSpPr/>
          <p:nvPr/>
        </p:nvGrpSpPr>
        <p:grpSpPr>
          <a:xfrm>
            <a:off x="7403398" y="1398493"/>
            <a:ext cx="3189521" cy="566058"/>
            <a:chOff x="4079285" y="4044874"/>
            <a:chExt cx="3189521" cy="566058"/>
          </a:xfrm>
        </p:grpSpPr>
        <p:sp>
          <p:nvSpPr>
            <p:cNvPr id="4" name="Retângulo 3"/>
            <p:cNvSpPr/>
            <p:nvPr/>
          </p:nvSpPr>
          <p:spPr>
            <a:xfrm>
              <a:off x="4079285" y="4044875"/>
              <a:ext cx="798286" cy="56605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4884829" y="4044875"/>
              <a:ext cx="798286" cy="56605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5683115" y="4044874"/>
              <a:ext cx="798286" cy="56605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6470520" y="4044874"/>
              <a:ext cx="798286" cy="56605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Elipse 7"/>
            <p:cNvSpPr/>
            <p:nvPr/>
          </p:nvSpPr>
          <p:spPr>
            <a:xfrm>
              <a:off x="4391780" y="4237898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Elipse 8"/>
            <p:cNvSpPr/>
            <p:nvPr/>
          </p:nvSpPr>
          <p:spPr>
            <a:xfrm>
              <a:off x="5190601" y="4237898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Elipse 9"/>
            <p:cNvSpPr/>
            <p:nvPr/>
          </p:nvSpPr>
          <p:spPr>
            <a:xfrm>
              <a:off x="6011014" y="4237898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Elipse 10"/>
            <p:cNvSpPr/>
            <p:nvPr/>
          </p:nvSpPr>
          <p:spPr>
            <a:xfrm>
              <a:off x="6790806" y="4237898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13" name="Conector de seta reta 12"/>
          <p:cNvCxnSpPr/>
          <p:nvPr/>
        </p:nvCxnSpPr>
        <p:spPr>
          <a:xfrm flipV="1">
            <a:off x="9007228" y="871369"/>
            <a:ext cx="0" cy="527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tângulo 16"/>
              <p:cNvSpPr/>
              <p:nvPr/>
            </p:nvSpPr>
            <p:spPr>
              <a:xfrm>
                <a:off x="8736513" y="155842"/>
                <a:ext cx="541430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pt-BR" b="0" i="1" baseline="-2500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pt-BR" baseline="-25000" dirty="0"/>
              </a:p>
            </p:txBody>
          </p:sp>
        </mc:Choice>
        <mc:Fallback>
          <p:sp>
            <p:nvSpPr>
              <p:cNvPr id="17" name="Retâ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6513" y="155842"/>
                <a:ext cx="541430" cy="6190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tângulo 18"/>
          <p:cNvSpPr/>
          <p:nvPr/>
        </p:nvSpPr>
        <p:spPr>
          <a:xfrm>
            <a:off x="728283" y="566896"/>
            <a:ext cx="5626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http://web.media.mit.edu/~crtaylor/calculator.html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728283" y="256542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Acessado em: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38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856930" y="2818504"/>
            <a:ext cx="2729365" cy="12975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5586295" y="2818504"/>
            <a:ext cx="2729365" cy="12975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913899" y="3244928"/>
            <a:ext cx="615426" cy="412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6643264" y="3260984"/>
            <a:ext cx="615426" cy="412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/>
          <p:nvPr/>
        </p:nvCxnSpPr>
        <p:spPr>
          <a:xfrm flipV="1">
            <a:off x="5586295" y="2173044"/>
            <a:ext cx="0" cy="645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DeTexto 15"/>
              <p:cNvSpPr txBox="1"/>
              <p:nvPr/>
            </p:nvSpPr>
            <p:spPr>
              <a:xfrm>
                <a:off x="4959631" y="1251515"/>
                <a:ext cx="4298036" cy="840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pt-BR" sz="32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𝑓𝑎𝑐𝑒</m:t>
                      </m:r>
                      <m:r>
                        <a:rPr lang="pt-BR" sz="3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3200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𝑛𝑜𝑑𝑎𝑙</m:t>
                          </m:r>
                          <m:r>
                            <a:rPr lang="pt-BR" sz="3200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,1+</m:t>
                          </m:r>
                          <m:r>
                            <a:rPr lang="pt-B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3200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𝑛𝑜𝑑𝑎𝑙</m:t>
                          </m:r>
                          <m:r>
                            <a:rPr lang="pt-BR" sz="3200" b="0" i="1" baseline="-250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num>
                        <m:den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631" y="1251515"/>
                <a:ext cx="4298036" cy="84003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de seta reta 17"/>
          <p:cNvCxnSpPr>
            <a:stCxn id="12" idx="4"/>
          </p:cNvCxnSpPr>
          <p:nvPr/>
        </p:nvCxnSpPr>
        <p:spPr>
          <a:xfrm>
            <a:off x="4221612" y="3657543"/>
            <a:ext cx="0" cy="1290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6950977" y="3657543"/>
            <a:ext cx="0" cy="1290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tângulo 19"/>
              <p:cNvSpPr/>
              <p:nvPr/>
            </p:nvSpPr>
            <p:spPr>
              <a:xfrm>
                <a:off x="3752124" y="5073134"/>
                <a:ext cx="169655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pt-BR" sz="36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𝑛𝑜𝑑𝑎𝑙</m:t>
                      </m:r>
                      <m:r>
                        <a:rPr lang="pt-BR" sz="36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</m:t>
                      </m:r>
                    </m:oMath>
                  </m:oMathPara>
                </a14:m>
                <a:endParaRPr lang="pt-BR" sz="3600" dirty="0"/>
              </a:p>
            </p:txBody>
          </p:sp>
        </mc:Choice>
        <mc:Fallback>
          <p:sp>
            <p:nvSpPr>
              <p:cNvPr id="20" name="Retâ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124" y="5073134"/>
                <a:ext cx="1696555" cy="646331"/>
              </a:xfrm>
              <a:prstGeom prst="rect">
                <a:avLst/>
              </a:prstGeom>
              <a:blipFill rotWithShape="0">
                <a:blip r:embed="rId3"/>
                <a:stretch>
                  <a:fillRect b="-160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tângulo 20"/>
              <p:cNvSpPr/>
              <p:nvPr/>
            </p:nvSpPr>
            <p:spPr>
              <a:xfrm>
                <a:off x="6481489" y="5073134"/>
                <a:ext cx="169655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pt-BR" sz="36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𝑛𝑜𝑑𝑎𝑙</m:t>
                      </m:r>
                      <m:r>
                        <a:rPr lang="pt-BR" sz="36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,2</m:t>
                      </m:r>
                    </m:oMath>
                  </m:oMathPara>
                </a14:m>
                <a:endParaRPr lang="pt-BR" sz="3600" dirty="0"/>
              </a:p>
            </p:txBody>
          </p:sp>
        </mc:Choice>
        <mc:Fallback>
          <p:sp>
            <p:nvSpPr>
              <p:cNvPr id="21" name="Retâ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489" y="5073134"/>
                <a:ext cx="1696555" cy="646331"/>
              </a:xfrm>
              <a:prstGeom prst="rect">
                <a:avLst/>
              </a:prstGeom>
              <a:blipFill rotWithShape="0">
                <a:blip r:embed="rId4"/>
                <a:stretch>
                  <a:fillRect b="-160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96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Integradores temporais empregados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3600" y="2286000"/>
            <a:ext cx="8171543" cy="29826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3600" dirty="0" smtClean="0"/>
              <a:t>Euler explícito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 err="1" smtClean="0"/>
              <a:t>Runge-Kutta</a:t>
            </a:r>
            <a:r>
              <a:rPr lang="pt-BR" sz="3600" dirty="0" smtClean="0"/>
              <a:t> 4ª ordem (explícito)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 smtClean="0"/>
              <a:t>DASSL</a:t>
            </a:r>
            <a:endParaRPr lang="pt-BR" sz="3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24128" y="4885079"/>
            <a:ext cx="5714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Análise temporal </a:t>
            </a:r>
            <a:r>
              <a:rPr lang="pt-BR" sz="3200" dirty="0" err="1" smtClean="0"/>
              <a:t>dt</a:t>
            </a:r>
            <a:r>
              <a:rPr lang="pt-BR" sz="3200" dirty="0" smtClean="0"/>
              <a:t> = 1,0e-8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2666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379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30843" cy="149961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Otimização da malha – erro relativo&lt;1%</a:t>
            </a:r>
            <a:endParaRPr lang="pt-BR" sz="4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533226"/>
              </p:ext>
            </p:extLst>
          </p:nvPr>
        </p:nvGraphicFramePr>
        <p:xfrm>
          <a:off x="733840" y="3106884"/>
          <a:ext cx="5115416" cy="338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628"/>
                <a:gridCol w="1082628"/>
                <a:gridCol w="1512295"/>
                <a:gridCol w="1437865"/>
              </a:tblGrid>
              <a:tr h="563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 dirty="0" err="1">
                          <a:effectLst/>
                        </a:rPr>
                        <a:t>dz</a:t>
                      </a:r>
                      <a:endParaRPr lang="pt-BR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np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Ads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Erro relativo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</a:tr>
              <a:tr h="563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 dirty="0">
                          <a:effectLst/>
                        </a:rPr>
                        <a:t>     0,008 </a:t>
                      </a:r>
                      <a:endParaRPr lang="pt-BR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 dirty="0">
                          <a:effectLst/>
                        </a:rPr>
                        <a:t>500</a:t>
                      </a:r>
                      <a:endParaRPr lang="pt-BR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1,51590E-05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0,5921%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</a:tr>
              <a:tr h="563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     0,010 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 dirty="0">
                          <a:effectLst/>
                        </a:rPr>
                        <a:t>400</a:t>
                      </a:r>
                      <a:endParaRPr lang="pt-BR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 dirty="0">
                          <a:effectLst/>
                        </a:rPr>
                        <a:t>1,52493E-05</a:t>
                      </a:r>
                      <a:endParaRPr lang="pt-BR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2,6139%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</a:tr>
              <a:tr h="563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     0,020 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200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 dirty="0">
                          <a:effectLst/>
                        </a:rPr>
                        <a:t>1,48608E-05</a:t>
                      </a:r>
                      <a:endParaRPr lang="pt-BR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6,9788%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</a:tr>
              <a:tr h="563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     0,080 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50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 dirty="0">
                          <a:effectLst/>
                        </a:rPr>
                        <a:t>1,38914E-05</a:t>
                      </a:r>
                      <a:endParaRPr lang="pt-BR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 dirty="0">
                          <a:effectLst/>
                        </a:rPr>
                        <a:t>8,7649%</a:t>
                      </a:r>
                      <a:endParaRPr lang="pt-BR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</a:tr>
              <a:tr h="563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     0,100 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40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>
                          <a:effectLst/>
                        </a:rPr>
                        <a:t>1,27719E-05</a:t>
                      </a:r>
                      <a:endParaRPr lang="pt-BR" sz="1600" kern="10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0" dirty="0">
                          <a:effectLst/>
                        </a:rPr>
                        <a:t> </a:t>
                      </a:r>
                      <a:endParaRPr lang="pt-BR" sz="1600" kern="1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0926" y="2344441"/>
            <a:ext cx="494124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Noto Sans CJK SC Regular"/>
                <a:cs typeface="Times New Roman" panose="02020603050405020304" pitchFamily="18" charset="0"/>
              </a:rPr>
              <a:t>Teste de diferentes malhas</a:t>
            </a:r>
            <a:endParaRPr kumimoji="0" lang="pt-BR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zh-CN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tângulo 5"/>
              <p:cNvSpPr/>
              <p:nvPr/>
            </p:nvSpPr>
            <p:spPr>
              <a:xfrm>
                <a:off x="7620836" y="1942160"/>
                <a:ext cx="2796215" cy="13840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𝑑𝑠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𝑑𝑧</m:t>
                          </m:r>
                        </m:e>
                      </m:nary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836" y="1942160"/>
                <a:ext cx="2796215" cy="13840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m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318" y="3106884"/>
            <a:ext cx="5257539" cy="3497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38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Euler explícito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42" y="1896427"/>
            <a:ext cx="5785485" cy="4170544"/>
          </a:xfrm>
          <a:prstGeom prst="rect">
            <a:avLst/>
          </a:prstGeom>
          <a:noFill/>
        </p:spPr>
      </p:pic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753" y="1896427"/>
            <a:ext cx="5491389" cy="41705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81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9905129" cy="1499616"/>
          </a:xfrm>
        </p:spPr>
        <p:txBody>
          <a:bodyPr/>
          <a:lstStyle/>
          <a:p>
            <a:r>
              <a:rPr lang="pt-BR" dirty="0" err="1" smtClean="0"/>
              <a:t>Runge-kutta</a:t>
            </a:r>
            <a:r>
              <a:rPr lang="pt-BR" dirty="0" smtClean="0"/>
              <a:t> 4ª ordem (Explícito)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12" y="943430"/>
            <a:ext cx="6987759" cy="5258208"/>
          </a:xfrm>
          <a:prstGeom prst="rect">
            <a:avLst/>
          </a:prstGeom>
          <a:noFill/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00" y="1764528"/>
            <a:ext cx="5800000" cy="4437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13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 da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01257" y="2286000"/>
            <a:ext cx="7942942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3200" dirty="0" smtClean="0"/>
              <a:t>Introdução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 smtClean="0"/>
              <a:t>Metodologia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 smtClean="0"/>
              <a:t>Resultados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 smtClean="0"/>
              <a:t>Conclusão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200" dirty="0" smtClean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4898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DASSL</a:t>
            </a: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377370" y="4223657"/>
            <a:ext cx="275233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919" y="2038046"/>
            <a:ext cx="6340390" cy="446265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429" y="2105113"/>
            <a:ext cx="5846571" cy="423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6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Dassl</a:t>
            </a:r>
            <a:r>
              <a:rPr lang="pt-BR" dirty="0" smtClean="0"/>
              <a:t> Para tempos &gt;</a:t>
            </a:r>
            <a:r>
              <a:rPr lang="pt-BR" dirty="0"/>
              <a:t> </a:t>
            </a:r>
            <a:r>
              <a:rPr lang="pt-BR" dirty="0" smtClean="0"/>
              <a:t>4e-3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1693635"/>
            <a:ext cx="9353586" cy="488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9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835442" y="774376"/>
            <a:ext cx="1068890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+mj-lt"/>
              </a:rPr>
              <a:t>Previsão da dinâmica de adsorção - molécula ideal / poro do tipo fenda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Otimização da malha – 0,01</a:t>
            </a:r>
            <a:r>
              <a:rPr lang="el-GR" sz="2800" dirty="0" smtClean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σ</a:t>
            </a:r>
            <a:endParaRPr lang="pt-BR" sz="2800" dirty="0" smtClean="0">
              <a:solidFill>
                <a:srgbClr val="00000A"/>
              </a:solidFill>
              <a:latin typeface="+mj-lt"/>
              <a:ea typeface="Noto Sans CJK SC Regular"/>
              <a:cs typeface="Lohit Devanagari"/>
            </a:endParaRP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dirty="0" smtClean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Implementação com </a:t>
            </a:r>
            <a:r>
              <a:rPr lang="pt-BR" sz="2800" dirty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sucesso </a:t>
            </a:r>
            <a:r>
              <a:rPr lang="pt-BR" sz="2800" dirty="0" smtClean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 dos métodos de Euler e </a:t>
            </a:r>
            <a:r>
              <a:rPr lang="pt-BR" sz="2800" dirty="0" err="1" smtClean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Runge-Kutta</a:t>
            </a:r>
            <a:r>
              <a:rPr lang="pt-BR" sz="2800" dirty="0" smtClean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 para </a:t>
            </a:r>
            <a:r>
              <a:rPr lang="pt-BR" sz="2800" dirty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o cálculo de </a:t>
            </a:r>
            <a:r>
              <a:rPr lang="pt-BR" sz="2800" dirty="0" smtClean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DDFT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Necessidade de revisão </a:t>
            </a:r>
            <a:r>
              <a:rPr lang="pt-BR" sz="2800" dirty="0" smtClean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do </a:t>
            </a:r>
            <a:r>
              <a:rPr lang="pt-BR" sz="2800" dirty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código com o algoritmo </a:t>
            </a:r>
            <a:r>
              <a:rPr lang="pt-BR" sz="2800" dirty="0" smtClean="0">
                <a:solidFill>
                  <a:srgbClr val="00000A"/>
                </a:solidFill>
                <a:latin typeface="+mj-lt"/>
                <a:ea typeface="Noto Sans CJK SC Regular"/>
                <a:cs typeface="Lohit Devanagari"/>
              </a:rPr>
              <a:t>DASSL</a:t>
            </a:r>
            <a:endParaRPr lang="pt-BR" sz="2800" dirty="0">
              <a:latin typeface="+mj-lt"/>
            </a:endParaRPr>
          </a:p>
          <a:p>
            <a:pPr marL="514350" indent="-514350">
              <a:buFont typeface="Wingdings" panose="05000000000000000000" pitchFamily="2" charset="2"/>
              <a:buChar char="ü"/>
            </a:pPr>
            <a:endParaRPr lang="pt-BR" sz="2800" dirty="0">
              <a:latin typeface="+mj-lt"/>
            </a:endParaRPr>
          </a:p>
          <a:p>
            <a:pPr marL="514350" indent="-514350">
              <a:buFont typeface="Wingdings" panose="05000000000000000000" pitchFamily="2" charset="2"/>
              <a:buChar char="ü"/>
            </a:pPr>
            <a:endParaRPr lang="pt-B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08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79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2585" y="1952172"/>
            <a:ext cx="11167872" cy="4023360"/>
          </a:xfrm>
        </p:spPr>
        <p:txBody>
          <a:bodyPr>
            <a:noAutofit/>
          </a:bodyPr>
          <a:lstStyle/>
          <a:p>
            <a:pPr algn="just"/>
            <a:r>
              <a:rPr lang="pt-BR" sz="1800" dirty="0" smtClean="0"/>
              <a:t>DASSL. Disponível </a:t>
            </a:r>
            <a:r>
              <a:rPr lang="pt-BR" sz="1800" dirty="0"/>
              <a:t>em</a:t>
            </a:r>
            <a:r>
              <a:rPr lang="pt-BR" sz="1800" dirty="0" smtClean="0"/>
              <a:t>:&lt; </a:t>
            </a:r>
            <a:r>
              <a:rPr lang="pt-BR" sz="1800" dirty="0"/>
              <a:t>www.enq.ufrgs.br/</a:t>
            </a:r>
            <a:r>
              <a:rPr lang="pt-BR" sz="1800" dirty="0" err="1"/>
              <a:t>enqlib</a:t>
            </a:r>
            <a:r>
              <a:rPr lang="pt-BR" sz="1800" dirty="0"/>
              <a:t>/</a:t>
            </a:r>
            <a:r>
              <a:rPr lang="pt-BR" sz="1800" dirty="0" err="1"/>
              <a:t>numeric</a:t>
            </a:r>
            <a:r>
              <a:rPr lang="pt-BR" sz="1800" dirty="0" smtClean="0"/>
              <a:t>/&gt;. Acessado </a:t>
            </a:r>
            <a:r>
              <a:rPr lang="pt-BR" sz="1800" dirty="0"/>
              <a:t>em 8 dez. 2017</a:t>
            </a:r>
          </a:p>
          <a:p>
            <a:pPr algn="just"/>
            <a:r>
              <a:rPr lang="en-US" sz="1800" dirty="0" err="1"/>
              <a:t>Lutsko</a:t>
            </a:r>
            <a:r>
              <a:rPr lang="en-US" sz="1800" dirty="0"/>
              <a:t>, J. F. (2010). RECENT DEVELOPMENTS IN CLASSICAL DENSITY FUNCTIONAL THEORY. </a:t>
            </a:r>
            <a:r>
              <a:rPr lang="en-US" sz="1800" i="1" dirty="0"/>
              <a:t>Advances in Chemical Physics</a:t>
            </a:r>
            <a:r>
              <a:rPr lang="en-US" sz="1800" dirty="0"/>
              <a:t>, </a:t>
            </a:r>
            <a:r>
              <a:rPr lang="en-US" sz="1800" i="1" dirty="0"/>
              <a:t>144</a:t>
            </a:r>
            <a:r>
              <a:rPr lang="en-US" sz="1800" dirty="0"/>
              <a:t>, 1–92.</a:t>
            </a:r>
            <a:endParaRPr lang="pt-BR" sz="1800" dirty="0"/>
          </a:p>
          <a:p>
            <a:pPr algn="just"/>
            <a:r>
              <a:rPr lang="en-US" sz="1800" dirty="0" err="1"/>
              <a:t>Neimark</a:t>
            </a:r>
            <a:r>
              <a:rPr lang="en-US" sz="1800" dirty="0"/>
              <a:t>, A. V., Lin, Y., </a:t>
            </a:r>
            <a:r>
              <a:rPr lang="en-US" sz="1800" dirty="0" err="1"/>
              <a:t>Ravikovitch</a:t>
            </a:r>
            <a:r>
              <a:rPr lang="en-US" sz="1800" dirty="0"/>
              <a:t>, P. I., &amp; </a:t>
            </a:r>
            <a:r>
              <a:rPr lang="en-US" sz="1800" dirty="0" err="1"/>
              <a:t>Thommes</a:t>
            </a:r>
            <a:r>
              <a:rPr lang="en-US" sz="1800" dirty="0"/>
              <a:t>, M. (2009). Quenched solid density functional theory and pore size analysis of micro-mesoporous carbons. </a:t>
            </a:r>
            <a:r>
              <a:rPr lang="en-US" sz="1800" i="1" dirty="0"/>
              <a:t>Carbon</a:t>
            </a:r>
            <a:r>
              <a:rPr lang="en-US" sz="1800" dirty="0"/>
              <a:t>, </a:t>
            </a:r>
            <a:r>
              <a:rPr lang="en-US" sz="1800" i="1" dirty="0"/>
              <a:t>47</a:t>
            </a:r>
            <a:r>
              <a:rPr lang="en-US" sz="1800" dirty="0"/>
              <a:t>(7), 1617–1628. </a:t>
            </a:r>
            <a:endParaRPr lang="pt-BR" sz="1800" dirty="0"/>
          </a:p>
          <a:p>
            <a:pPr algn="just"/>
            <a:r>
              <a:rPr lang="en-US" sz="1800" dirty="0" err="1"/>
              <a:t>Ravikovitch</a:t>
            </a:r>
            <a:r>
              <a:rPr lang="en-US" sz="1800" dirty="0"/>
              <a:t>, P. I., </a:t>
            </a:r>
            <a:r>
              <a:rPr lang="en-US" sz="1800" dirty="0" err="1"/>
              <a:t>Vishnyakov</a:t>
            </a:r>
            <a:r>
              <a:rPr lang="en-US" sz="1800" dirty="0"/>
              <a:t>, A., &amp; </a:t>
            </a:r>
            <a:r>
              <a:rPr lang="en-US" sz="1800" dirty="0" err="1"/>
              <a:t>Neimark</a:t>
            </a:r>
            <a:r>
              <a:rPr lang="en-US" sz="1800" dirty="0"/>
              <a:t>, A. V. (2001). Density functional theories and molecular simulations of adsorption and phase transitions in </a:t>
            </a:r>
            <a:r>
              <a:rPr lang="en-US" sz="1800" dirty="0" err="1"/>
              <a:t>nanopores</a:t>
            </a:r>
            <a:r>
              <a:rPr lang="en-US" sz="1800" dirty="0"/>
              <a:t>. </a:t>
            </a:r>
            <a:r>
              <a:rPr lang="en-US" sz="1800" i="1" dirty="0"/>
              <a:t>Physical Review E - Statistical, Nonlinear, and Soft Matter Physics</a:t>
            </a:r>
            <a:r>
              <a:rPr lang="en-US" sz="1800" dirty="0"/>
              <a:t>, </a:t>
            </a:r>
            <a:r>
              <a:rPr lang="en-US" sz="1800" i="1" dirty="0"/>
              <a:t>64</a:t>
            </a:r>
            <a:r>
              <a:rPr lang="en-US" sz="1800" dirty="0"/>
              <a:t>(1), 1–20. </a:t>
            </a:r>
            <a:endParaRPr lang="pt-BR" sz="1800" dirty="0"/>
          </a:p>
          <a:p>
            <a:pPr algn="just"/>
            <a:r>
              <a:rPr lang="en-US" sz="1800" dirty="0" err="1"/>
              <a:t>Thommes</a:t>
            </a:r>
            <a:r>
              <a:rPr lang="en-US" sz="1800" dirty="0"/>
              <a:t>, M. (2010). Physical adsorption characterization of </a:t>
            </a:r>
            <a:r>
              <a:rPr lang="en-US" sz="1800" dirty="0" err="1"/>
              <a:t>nanoporous</a:t>
            </a:r>
            <a:r>
              <a:rPr lang="en-US" sz="1800" dirty="0"/>
              <a:t> materials. </a:t>
            </a:r>
            <a:r>
              <a:rPr lang="en-US" sz="1800" i="1" dirty="0" err="1"/>
              <a:t>Chemie-Ingenieur-Technik</a:t>
            </a:r>
            <a:r>
              <a:rPr lang="en-US" sz="1800" dirty="0"/>
              <a:t>, </a:t>
            </a:r>
            <a:r>
              <a:rPr lang="en-US" sz="1800" i="1" dirty="0"/>
              <a:t>82</a:t>
            </a:r>
            <a:r>
              <a:rPr lang="en-US" sz="1800" dirty="0"/>
              <a:t>(7), 1059–1073. </a:t>
            </a:r>
            <a:endParaRPr lang="pt-BR" sz="1800" dirty="0"/>
          </a:p>
          <a:p>
            <a:pPr algn="just"/>
            <a:r>
              <a:rPr lang="en-US" sz="1800" dirty="0"/>
              <a:t>Yu, Y. X., &amp; Wu, J. (2002). Structures of hard-sphere fluids from a modified fundamental-measure theory. </a:t>
            </a:r>
            <a:r>
              <a:rPr lang="pt-BR" sz="1800" i="1" dirty="0" err="1"/>
              <a:t>Journal</a:t>
            </a:r>
            <a:r>
              <a:rPr lang="pt-BR" sz="1800" i="1" dirty="0"/>
              <a:t> </a:t>
            </a:r>
            <a:r>
              <a:rPr lang="pt-BR" sz="1800" i="1" dirty="0" err="1"/>
              <a:t>of</a:t>
            </a:r>
            <a:r>
              <a:rPr lang="pt-BR" sz="1800" i="1" dirty="0"/>
              <a:t> </a:t>
            </a:r>
            <a:r>
              <a:rPr lang="pt-BR" sz="1800" i="1" dirty="0" err="1"/>
              <a:t>Chemical</a:t>
            </a:r>
            <a:r>
              <a:rPr lang="pt-BR" sz="1800" i="1" dirty="0"/>
              <a:t> </a:t>
            </a:r>
            <a:r>
              <a:rPr lang="pt-BR" sz="1800" i="1" dirty="0" err="1"/>
              <a:t>Physics</a:t>
            </a:r>
            <a:r>
              <a:rPr lang="pt-BR" sz="1800" dirty="0"/>
              <a:t>, </a:t>
            </a:r>
            <a:r>
              <a:rPr lang="pt-BR" sz="1800" i="1" dirty="0"/>
              <a:t>117</a:t>
            </a:r>
            <a:r>
              <a:rPr lang="pt-BR" sz="1800" dirty="0"/>
              <a:t>(22), 10156–10164. 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r>
              <a:rPr lang="pt-BR" sz="1800" dirty="0"/>
              <a:t> 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466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7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Adsorção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Aumento </a:t>
            </a:r>
            <a:r>
              <a:rPr lang="pt-BR" sz="2400" dirty="0"/>
              <a:t>da densidade dos componentes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de </a:t>
            </a:r>
            <a:r>
              <a:rPr lang="pt-BR" sz="2400" dirty="0"/>
              <a:t>um fluido na vizinhança de uma </a:t>
            </a:r>
            <a:r>
              <a:rPr lang="pt-BR" sz="2400" dirty="0" smtClean="0"/>
              <a:t>interface</a:t>
            </a:r>
            <a:endParaRPr lang="pt-BR" sz="4400" dirty="0"/>
          </a:p>
        </p:txBody>
      </p:sp>
      <p:sp>
        <p:nvSpPr>
          <p:cNvPr id="36" name="Espaço Reservado para Número de Slide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9771-4006-4694-A0A5-9F39037FEF1E}" type="slidenum">
              <a:rPr lang="pt-BR" smtClean="0"/>
              <a:t>4</a:t>
            </a:fld>
            <a:endParaRPr lang="pt-BR"/>
          </a:p>
        </p:txBody>
      </p:sp>
      <p:grpSp>
        <p:nvGrpSpPr>
          <p:cNvPr id="3" name="Grupo 2"/>
          <p:cNvGrpSpPr/>
          <p:nvPr/>
        </p:nvGrpSpPr>
        <p:grpSpPr>
          <a:xfrm rot="5400000">
            <a:off x="634148" y="2707499"/>
            <a:ext cx="3760362" cy="2826870"/>
            <a:chOff x="1257300" y="2137410"/>
            <a:chExt cx="5154930" cy="3182734"/>
          </a:xfrm>
        </p:grpSpPr>
        <p:sp>
          <p:nvSpPr>
            <p:cNvPr id="4" name="Retângulo 3"/>
            <p:cNvSpPr/>
            <p:nvPr/>
          </p:nvSpPr>
          <p:spPr>
            <a:xfrm>
              <a:off x="1257300" y="4846319"/>
              <a:ext cx="5154930" cy="473825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Elipse 4"/>
            <p:cNvSpPr/>
            <p:nvPr/>
          </p:nvSpPr>
          <p:spPr>
            <a:xfrm>
              <a:off x="5440680" y="2137410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Elipse 5"/>
            <p:cNvSpPr/>
            <p:nvPr/>
          </p:nvSpPr>
          <p:spPr>
            <a:xfrm>
              <a:off x="3744765" y="2598420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Elipse 6"/>
            <p:cNvSpPr/>
            <p:nvPr/>
          </p:nvSpPr>
          <p:spPr>
            <a:xfrm>
              <a:off x="2129790" y="2317410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Elipse 7"/>
            <p:cNvSpPr/>
            <p:nvPr/>
          </p:nvSpPr>
          <p:spPr>
            <a:xfrm>
              <a:off x="1511130" y="3431835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Elipse 8"/>
            <p:cNvSpPr/>
            <p:nvPr/>
          </p:nvSpPr>
          <p:spPr>
            <a:xfrm>
              <a:off x="4781550" y="2925172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Elipse 9"/>
            <p:cNvSpPr/>
            <p:nvPr/>
          </p:nvSpPr>
          <p:spPr>
            <a:xfrm>
              <a:off x="1738755" y="4267698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Elipse 10"/>
            <p:cNvSpPr/>
            <p:nvPr/>
          </p:nvSpPr>
          <p:spPr>
            <a:xfrm>
              <a:off x="6206490" y="4530090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Elipse 11"/>
            <p:cNvSpPr/>
            <p:nvPr/>
          </p:nvSpPr>
          <p:spPr>
            <a:xfrm>
              <a:off x="2663681" y="4378936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/>
            <p:cNvSpPr/>
            <p:nvPr/>
          </p:nvSpPr>
          <p:spPr>
            <a:xfrm>
              <a:off x="5572080" y="4656795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Elipse 13"/>
            <p:cNvSpPr/>
            <p:nvPr/>
          </p:nvSpPr>
          <p:spPr>
            <a:xfrm>
              <a:off x="2245020" y="4309597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Elipse 14"/>
            <p:cNvSpPr/>
            <p:nvPr/>
          </p:nvSpPr>
          <p:spPr>
            <a:xfrm>
              <a:off x="4978740" y="4649928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Elipse 15"/>
            <p:cNvSpPr/>
            <p:nvPr/>
          </p:nvSpPr>
          <p:spPr>
            <a:xfrm>
              <a:off x="1888132" y="4563295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Elipse 16"/>
            <p:cNvSpPr/>
            <p:nvPr/>
          </p:nvSpPr>
          <p:spPr>
            <a:xfrm>
              <a:off x="4337130" y="4655820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Elipse 17"/>
            <p:cNvSpPr/>
            <p:nvPr/>
          </p:nvSpPr>
          <p:spPr>
            <a:xfrm>
              <a:off x="3756105" y="4656795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Elipse 18"/>
            <p:cNvSpPr/>
            <p:nvPr/>
          </p:nvSpPr>
          <p:spPr>
            <a:xfrm>
              <a:off x="1421130" y="4656795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Elipse 19"/>
            <p:cNvSpPr/>
            <p:nvPr/>
          </p:nvSpPr>
          <p:spPr>
            <a:xfrm>
              <a:off x="2329117" y="4656795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Elipse 20"/>
            <p:cNvSpPr/>
            <p:nvPr/>
          </p:nvSpPr>
          <p:spPr>
            <a:xfrm>
              <a:off x="2970727" y="4656795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Elipse 21"/>
            <p:cNvSpPr/>
            <p:nvPr/>
          </p:nvSpPr>
          <p:spPr>
            <a:xfrm>
              <a:off x="3373038" y="4508205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Elipse 22"/>
            <p:cNvSpPr/>
            <p:nvPr/>
          </p:nvSpPr>
          <p:spPr>
            <a:xfrm>
              <a:off x="4050030" y="4238137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Elipse 23"/>
            <p:cNvSpPr/>
            <p:nvPr/>
          </p:nvSpPr>
          <p:spPr>
            <a:xfrm>
              <a:off x="4647884" y="4336919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Elipse 24"/>
            <p:cNvSpPr/>
            <p:nvPr/>
          </p:nvSpPr>
          <p:spPr>
            <a:xfrm>
              <a:off x="4978740" y="4306405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Elipse 25"/>
            <p:cNvSpPr/>
            <p:nvPr/>
          </p:nvSpPr>
          <p:spPr>
            <a:xfrm>
              <a:off x="5944233" y="4413989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Elipse 26"/>
            <p:cNvSpPr/>
            <p:nvPr/>
          </p:nvSpPr>
          <p:spPr>
            <a:xfrm>
              <a:off x="5482080" y="4030073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Elipse 27"/>
            <p:cNvSpPr/>
            <p:nvPr/>
          </p:nvSpPr>
          <p:spPr>
            <a:xfrm>
              <a:off x="2970727" y="3491865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Elipse 28"/>
            <p:cNvSpPr/>
            <p:nvPr/>
          </p:nvSpPr>
          <p:spPr>
            <a:xfrm>
              <a:off x="6081690" y="3175636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aphicFrame>
        <p:nvGraphicFramePr>
          <p:cNvPr id="31" name="Objeto 30"/>
          <p:cNvGraphicFramePr>
            <a:graphicFrameLocks noChangeAspect="1"/>
          </p:cNvGraphicFramePr>
          <p:nvPr>
            <p:extLst/>
          </p:nvPr>
        </p:nvGraphicFramePr>
        <p:xfrm>
          <a:off x="5118616" y="2173252"/>
          <a:ext cx="6128383" cy="4307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Graph" r:id="rId4" imgW="4163040" imgH="2926080" progId="Origin50.Graph">
                  <p:embed/>
                </p:oleObj>
              </mc:Choice>
              <mc:Fallback>
                <p:oleObj name="Graph" r:id="rId4" imgW="4163040" imgH="29260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18616" y="2173252"/>
                        <a:ext cx="6128383" cy="4307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aixaDeTexto 31"/>
          <p:cNvSpPr txBox="1"/>
          <p:nvPr/>
        </p:nvSpPr>
        <p:spPr>
          <a:xfrm>
            <a:off x="4949417" y="3646868"/>
            <a:ext cx="1032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ρ</a:t>
            </a:r>
            <a:r>
              <a:rPr lang="pt-BR" sz="3200" baseline="30000" dirty="0" smtClean="0"/>
              <a:t>*</a:t>
            </a:r>
            <a:r>
              <a:rPr lang="pt-BR" sz="3200" baseline="-25000" dirty="0" err="1" smtClean="0"/>
              <a:t>ads</a:t>
            </a:r>
            <a:endParaRPr lang="pt-BR" sz="2800" baseline="-250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8099360" y="6186885"/>
            <a:ext cx="636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z</a:t>
            </a:r>
            <a:r>
              <a:rPr lang="pt-BR" sz="2400" dirty="0" smtClean="0"/>
              <a:t>/</a:t>
            </a:r>
            <a:r>
              <a:rPr lang="el-GR" sz="2400" dirty="0" smtClean="0"/>
              <a:t>σ</a:t>
            </a:r>
            <a:endParaRPr lang="pt-BR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70238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Propriedades termodinâmicas do sistema – a partir da </a:t>
            </a:r>
            <a:r>
              <a:rPr lang="pt-BR" sz="4000" dirty="0" err="1" smtClean="0"/>
              <a:t>dft</a:t>
            </a:r>
            <a:endParaRPr lang="pt-BR" sz="4000" dirty="0"/>
          </a:p>
        </p:txBody>
      </p:sp>
      <p:graphicFrame>
        <p:nvGraphicFramePr>
          <p:cNvPr id="4" name="Espaço Reservado para Conteú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853411"/>
              </p:ext>
            </p:extLst>
          </p:nvPr>
        </p:nvGraphicFramePr>
        <p:xfrm>
          <a:off x="7448550" y="3556000"/>
          <a:ext cx="43624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ção" r:id="rId3" imgW="1612800" imgH="419040" progId="Equation.3">
                  <p:embed/>
                </p:oleObj>
              </mc:Choice>
              <mc:Fallback>
                <p:oleObj name="Equação" r:id="rId3" imgW="1612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550" y="3556000"/>
                        <a:ext cx="4362450" cy="1133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79771-4006-4694-A0A5-9F39037FEF1E}" type="slidenum">
              <a:rPr lang="pt-BR" smtClean="0"/>
              <a:t>5</a:t>
            </a:fld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546117"/>
              </p:ext>
            </p:extLst>
          </p:nvPr>
        </p:nvGraphicFramePr>
        <p:xfrm>
          <a:off x="9902375" y="2101835"/>
          <a:ext cx="1860240" cy="98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ção" r:id="rId5" imgW="838080" imgH="419040" progId="Equation.3">
                  <p:embed/>
                </p:oleObj>
              </mc:Choice>
              <mc:Fallback>
                <p:oleObj name="Equação" r:id="rId5" imgW="838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2375" y="2101835"/>
                        <a:ext cx="1860240" cy="988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lchete duplo 5"/>
          <p:cNvSpPr/>
          <p:nvPr/>
        </p:nvSpPr>
        <p:spPr>
          <a:xfrm>
            <a:off x="9738455" y="1984581"/>
            <a:ext cx="2159377" cy="1222872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213916"/>
              </p:ext>
            </p:extLst>
          </p:nvPr>
        </p:nvGraphicFramePr>
        <p:xfrm>
          <a:off x="8615363" y="5334054"/>
          <a:ext cx="225583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ção" r:id="rId7" imgW="838080" imgH="419040" progId="Equation.3">
                  <p:embed/>
                </p:oleObj>
              </mc:Choice>
              <mc:Fallback>
                <p:oleObj name="Equação" r:id="rId7" imgW="838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5363" y="5334054"/>
                        <a:ext cx="2255837" cy="113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eta em curva para a direita 7"/>
          <p:cNvSpPr/>
          <p:nvPr/>
        </p:nvSpPr>
        <p:spPr>
          <a:xfrm>
            <a:off x="6725016" y="4120452"/>
            <a:ext cx="660446" cy="20058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408572" y="3556054"/>
            <a:ext cx="4862598" cy="2353260"/>
            <a:chOff x="84040" y="1865426"/>
            <a:chExt cx="8115595" cy="3361710"/>
          </a:xfrm>
        </p:grpSpPr>
        <p:sp>
          <p:nvSpPr>
            <p:cNvPr id="9" name="Retângulo 8"/>
            <p:cNvSpPr/>
            <p:nvPr/>
          </p:nvSpPr>
          <p:spPr>
            <a:xfrm>
              <a:off x="2891028" y="2143598"/>
              <a:ext cx="2794000" cy="1892300"/>
            </a:xfrm>
            <a:prstGeom prst="rect">
              <a:avLst/>
            </a:prstGeom>
            <a:blipFill>
              <a:blip r:embed="rId9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3094228" y="2321398"/>
              <a:ext cx="2387600" cy="157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Elipse 11"/>
            <p:cNvSpPr/>
            <p:nvPr/>
          </p:nvSpPr>
          <p:spPr>
            <a:xfrm>
              <a:off x="3805428" y="2923548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/>
            <p:cNvSpPr/>
            <p:nvPr/>
          </p:nvSpPr>
          <p:spPr>
            <a:xfrm>
              <a:off x="3259328" y="2486498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Elipse 13"/>
            <p:cNvSpPr/>
            <p:nvPr/>
          </p:nvSpPr>
          <p:spPr>
            <a:xfrm>
              <a:off x="3440428" y="3507748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Elipse 14"/>
            <p:cNvSpPr/>
            <p:nvPr/>
          </p:nvSpPr>
          <p:spPr>
            <a:xfrm>
              <a:off x="4276428" y="2486498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Elipse 15"/>
            <p:cNvSpPr/>
            <p:nvPr/>
          </p:nvSpPr>
          <p:spPr>
            <a:xfrm>
              <a:off x="4239428" y="3411398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Elipse 16"/>
            <p:cNvSpPr/>
            <p:nvPr/>
          </p:nvSpPr>
          <p:spPr>
            <a:xfrm>
              <a:off x="4643628" y="2909748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Elipse 17"/>
            <p:cNvSpPr/>
            <p:nvPr/>
          </p:nvSpPr>
          <p:spPr>
            <a:xfrm>
              <a:off x="5040628" y="3548048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Elipse 18"/>
            <p:cNvSpPr/>
            <p:nvPr/>
          </p:nvSpPr>
          <p:spPr>
            <a:xfrm>
              <a:off x="5130628" y="2486498"/>
              <a:ext cx="180000" cy="1800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90170" h="9017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de cantos arredondados 19"/>
            <p:cNvSpPr/>
            <p:nvPr/>
          </p:nvSpPr>
          <p:spPr>
            <a:xfrm>
              <a:off x="2383028" y="2923548"/>
              <a:ext cx="982300" cy="27135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Fluxograma: Processo alternativo 20"/>
            <p:cNvSpPr/>
            <p:nvPr/>
          </p:nvSpPr>
          <p:spPr>
            <a:xfrm>
              <a:off x="1024128" y="2696048"/>
              <a:ext cx="1426800" cy="787400"/>
            </a:xfrm>
            <a:prstGeom prst="flowChartAlternateProcess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tângulo de cantos arredondados 21"/>
            <p:cNvSpPr/>
            <p:nvPr/>
          </p:nvSpPr>
          <p:spPr>
            <a:xfrm>
              <a:off x="2126828" y="2936248"/>
              <a:ext cx="982300" cy="2520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 rot="5400000">
              <a:off x="4955075" y="2306073"/>
              <a:ext cx="2387600" cy="1506306"/>
              <a:chOff x="5127171" y="3073670"/>
              <a:chExt cx="2387600" cy="1506306"/>
            </a:xfrm>
          </p:grpSpPr>
          <p:sp>
            <p:nvSpPr>
              <p:cNvPr id="24" name="Fluxograma: Processo alternativo 23"/>
              <p:cNvSpPr/>
              <p:nvPr/>
            </p:nvSpPr>
            <p:spPr>
              <a:xfrm>
                <a:off x="5127171" y="3073670"/>
                <a:ext cx="2387600" cy="825500"/>
              </a:xfrm>
              <a:prstGeom prst="flowChartAlternateProcess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Retângulo 24"/>
              <p:cNvSpPr/>
              <p:nvPr/>
            </p:nvSpPr>
            <p:spPr>
              <a:xfrm>
                <a:off x="6018371" y="3899170"/>
                <a:ext cx="658200" cy="68080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Retângulo 25"/>
              <p:cNvSpPr/>
              <p:nvPr/>
            </p:nvSpPr>
            <p:spPr>
              <a:xfrm>
                <a:off x="6056371" y="3343758"/>
                <a:ext cx="612000" cy="6840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Elipse 26"/>
              <p:cNvSpPr/>
              <p:nvPr/>
            </p:nvSpPr>
            <p:spPr>
              <a:xfrm>
                <a:off x="5376171" y="3204630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" name="Elipse 27"/>
              <p:cNvSpPr/>
              <p:nvPr/>
            </p:nvSpPr>
            <p:spPr>
              <a:xfrm>
                <a:off x="5473371" y="3595758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Elipse 28"/>
              <p:cNvSpPr/>
              <p:nvPr/>
            </p:nvSpPr>
            <p:spPr>
              <a:xfrm>
                <a:off x="5779171" y="3294630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0" name="Elipse 29"/>
              <p:cNvSpPr/>
              <p:nvPr/>
            </p:nvSpPr>
            <p:spPr>
              <a:xfrm>
                <a:off x="6230971" y="4020308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Elipse 30"/>
              <p:cNvSpPr/>
              <p:nvPr/>
            </p:nvSpPr>
            <p:spPr>
              <a:xfrm>
                <a:off x="6158971" y="3169399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2" name="Elipse 31"/>
              <p:cNvSpPr/>
              <p:nvPr/>
            </p:nvSpPr>
            <p:spPr>
              <a:xfrm>
                <a:off x="6144271" y="3536970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Elipse 32"/>
              <p:cNvSpPr/>
              <p:nvPr/>
            </p:nvSpPr>
            <p:spPr>
              <a:xfrm>
                <a:off x="6586571" y="3169399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4" name="Elipse 33"/>
              <p:cNvSpPr/>
              <p:nvPr/>
            </p:nvSpPr>
            <p:spPr>
              <a:xfrm>
                <a:off x="6563371" y="3513176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Elipse 34"/>
              <p:cNvSpPr/>
              <p:nvPr/>
            </p:nvSpPr>
            <p:spPr>
              <a:xfrm>
                <a:off x="7293871" y="3693176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6" name="Elipse 35"/>
              <p:cNvSpPr/>
              <p:nvPr/>
            </p:nvSpPr>
            <p:spPr>
              <a:xfrm>
                <a:off x="7203871" y="3178964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7" name="Elipse 36"/>
              <p:cNvSpPr/>
              <p:nvPr/>
            </p:nvSpPr>
            <p:spPr>
              <a:xfrm>
                <a:off x="6894671" y="3132423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Elipse 37"/>
              <p:cNvSpPr/>
              <p:nvPr/>
            </p:nvSpPr>
            <p:spPr>
              <a:xfrm>
                <a:off x="6995371" y="3385754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9" name="Elipse 38"/>
              <p:cNvSpPr/>
              <p:nvPr/>
            </p:nvSpPr>
            <p:spPr>
              <a:xfrm>
                <a:off x="6930771" y="3672959"/>
                <a:ext cx="180000" cy="180000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90170" h="9017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40" name="CaixaDeTexto 39"/>
            <p:cNvSpPr txBox="1"/>
            <p:nvPr/>
          </p:nvSpPr>
          <p:spPr>
            <a:xfrm>
              <a:off x="4806986" y="4362898"/>
              <a:ext cx="3392649" cy="864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Reservatório de partículas</a:t>
              </a:r>
              <a:endParaRPr lang="pt-BR" dirty="0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84040" y="3451954"/>
              <a:ext cx="2531790" cy="864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Reservatório térmico</a:t>
              </a:r>
              <a:endParaRPr lang="pt-BR" dirty="0"/>
            </a:p>
          </p:txBody>
        </p:sp>
      </p:grpSp>
      <p:sp>
        <p:nvSpPr>
          <p:cNvPr id="42" name="Retângulo 41"/>
          <p:cNvSpPr/>
          <p:nvPr/>
        </p:nvSpPr>
        <p:spPr>
          <a:xfrm>
            <a:off x="795882" y="2240936"/>
            <a:ext cx="40879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/>
              <a:t>ensemble grande canônico </a:t>
            </a:r>
          </a:p>
          <a:p>
            <a:pPr algn="ctr"/>
            <a:r>
              <a:rPr lang="el-GR" sz="2400" dirty="0" smtClean="0">
                <a:cs typeface="Calibri" panose="020F0502020204030204" pitchFamily="34" charset="0"/>
              </a:rPr>
              <a:t>Ω</a:t>
            </a:r>
            <a:r>
              <a:rPr lang="pt-BR" sz="2400" dirty="0" smtClean="0">
                <a:cs typeface="Calibri" panose="020F0502020204030204" pitchFamily="34" charset="0"/>
              </a:rPr>
              <a:t>(</a:t>
            </a:r>
            <a:r>
              <a:rPr lang="pt-BR" sz="2400" cap="none" dirty="0" smtClean="0">
                <a:cs typeface="Calibri" panose="020F0502020204030204" pitchFamily="34" charset="0"/>
              </a:rPr>
              <a:t>µ</a:t>
            </a:r>
            <a:r>
              <a:rPr lang="pt-BR" sz="2400" dirty="0" smtClean="0">
                <a:cs typeface="Calibri" panose="020F0502020204030204" pitchFamily="34" charset="0"/>
              </a:rPr>
              <a:t>,V,T)</a:t>
            </a:r>
            <a:endParaRPr lang="pt-BR" sz="2400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5884164" y="2230644"/>
            <a:ext cx="3439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Cálculo da densidade no equilíbrio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625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DDFT – Teoria do funcional da densidade dinâmica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2139479" y="3338286"/>
            <a:ext cx="783772" cy="740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3969658" y="3338286"/>
            <a:ext cx="783772" cy="740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5985764" y="3338286"/>
            <a:ext cx="783772" cy="740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7714343" y="3338286"/>
            <a:ext cx="783772" cy="740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em forma de U 7"/>
          <p:cNvSpPr/>
          <p:nvPr/>
        </p:nvSpPr>
        <p:spPr>
          <a:xfrm>
            <a:off x="2583543" y="2815771"/>
            <a:ext cx="1734458" cy="31931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Seta em forma de U 8"/>
          <p:cNvSpPr/>
          <p:nvPr/>
        </p:nvSpPr>
        <p:spPr>
          <a:xfrm>
            <a:off x="4534336" y="2815770"/>
            <a:ext cx="1734458" cy="31931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em forma de U 9"/>
          <p:cNvSpPr/>
          <p:nvPr/>
        </p:nvSpPr>
        <p:spPr>
          <a:xfrm>
            <a:off x="6485129" y="2815770"/>
            <a:ext cx="1734458" cy="31931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659382"/>
              </p:ext>
            </p:extLst>
          </p:nvPr>
        </p:nvGraphicFramePr>
        <p:xfrm>
          <a:off x="9616281" y="5417004"/>
          <a:ext cx="225583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ção" r:id="rId3" imgW="838080" imgH="419040" progId="Equation.3">
                  <p:embed/>
                </p:oleObj>
              </mc:Choice>
              <mc:Fallback>
                <p:oleObj name="Equação" r:id="rId3" imgW="838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6281" y="5417004"/>
                        <a:ext cx="2255837" cy="113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024128" y="4916469"/>
            <a:ext cx="5867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 dinâmica é tratada como uma migração pontos equilíbrios locais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76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DDFT – Teoria do funcional da densidade dinâmica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tângulo 4"/>
              <p:cNvSpPr/>
              <p:nvPr/>
            </p:nvSpPr>
            <p:spPr>
              <a:xfrm>
                <a:off x="1501488" y="4383316"/>
                <a:ext cx="7762270" cy="1337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6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600">
                              <a:latin typeface="Cambria Math" panose="02040503050406030204" pitchFamily="18" charset="0"/>
                            </a:rPr>
                            <m:t>∂</m:t>
                          </m:r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pt-BR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36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pt-BR" sz="3600" i="0">
                              <a:latin typeface="Cambria Math" panose="02040503050406030204" pitchFamily="18" charset="0"/>
                            </a:rPr>
                            <m:t>∂</m:t>
                          </m:r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3600" i="0">
                          <a:latin typeface="Cambria Math" panose="02040503050406030204" pitchFamily="18" charset="0"/>
                        </a:rPr>
                        <m:t>=∇⋅</m:t>
                      </m:r>
                      <m:d>
                        <m:dPr>
                          <m:ctrlPr>
                            <a:rPr lang="pt-BR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𝛤𝜌</m:t>
                          </m:r>
                          <m:d>
                            <m:dPr>
                              <m:ctrlPr>
                                <a:rPr lang="pt-BR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36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pt-BR" sz="3600" i="0">
                              <a:latin typeface="Cambria Math" panose="02040503050406030204" pitchFamily="18" charset="0"/>
                            </a:rPr>
                            <m:t>∇</m:t>
                          </m:r>
                          <m:f>
                            <m:fPr>
                              <m:ctrlPr>
                                <a:rPr lang="pt-BR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6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</m:d>
                            </m:num>
                            <m:den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𝛿𝜌</m:t>
                              </m:r>
                              <m:d>
                                <m:dPr>
                                  <m:ctrlPr>
                                    <a:rPr lang="pt-BR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6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pt-BR" sz="36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pt-BR" sz="3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pt-BR" sz="3600" dirty="0"/>
              </a:p>
            </p:txBody>
          </p:sp>
        </mc:Choice>
        <mc:Fallback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488" y="4383316"/>
                <a:ext cx="7762270" cy="13371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tângulo 5"/>
              <p:cNvSpPr/>
              <p:nvPr/>
            </p:nvSpPr>
            <p:spPr>
              <a:xfrm>
                <a:off x="2681411" y="2365828"/>
                <a:ext cx="5058347" cy="11674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6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600">
                              <a:latin typeface="Cambria Math" panose="02040503050406030204" pitchFamily="18" charset="0"/>
                            </a:rPr>
                            <m:t>∂</m:t>
                          </m:r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pt-BR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36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3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pt-BR" sz="3600" i="0">
                              <a:latin typeface="Cambria Math" panose="02040503050406030204" pitchFamily="18" charset="0"/>
                            </a:rPr>
                            <m:t>∂</m:t>
                          </m:r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3600" i="0">
                          <a:latin typeface="Cambria Math" panose="02040503050406030204" pitchFamily="18" charset="0"/>
                        </a:rPr>
                        <m:t>=∇⋅</m:t>
                      </m:r>
                      <m:r>
                        <a:rPr lang="pt-BR" sz="3600" i="1"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ctrlPr>
                            <a:rPr lang="pt-BR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pt-BR" sz="36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3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pt-BR" sz="3600" dirty="0"/>
              </a:p>
            </p:txBody>
          </p:sp>
        </mc:Choice>
        <mc:Fallback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411" y="2365828"/>
                <a:ext cx="5058347" cy="11674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eta em forma de U 6"/>
          <p:cNvSpPr/>
          <p:nvPr/>
        </p:nvSpPr>
        <p:spPr>
          <a:xfrm rot="5400000">
            <a:off x="7561959" y="3561667"/>
            <a:ext cx="2743200" cy="43860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408886" y="3088472"/>
            <a:ext cx="26706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Ao considerar perto do equilíbrio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033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40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72786" cy="1499616"/>
          </a:xfrm>
        </p:spPr>
        <p:txBody>
          <a:bodyPr>
            <a:noAutofit/>
          </a:bodyPr>
          <a:lstStyle/>
          <a:p>
            <a:r>
              <a:rPr lang="pt-BR" sz="3600" dirty="0" smtClean="0"/>
              <a:t>energia livre foi aproximada pela soma dos</a:t>
            </a:r>
            <a:br>
              <a:rPr lang="pt-BR" sz="3600" dirty="0" smtClean="0"/>
            </a:br>
            <a:r>
              <a:rPr lang="pt-BR" sz="3600" dirty="0" smtClean="0"/>
              <a:t>termos de Idealidade e potencial externo</a:t>
            </a:r>
            <a:endParaRPr lang="pt-BR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tângulo 5"/>
              <p:cNvSpPr/>
              <p:nvPr/>
            </p:nvSpPr>
            <p:spPr>
              <a:xfrm>
                <a:off x="1846907" y="2084832"/>
                <a:ext cx="673919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pt-BR" sz="3600" i="1" kern="100" smtClean="0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Noto Sans CJK SC Regular"/>
                        <a:cs typeface="Arial" panose="020B0604020202020204" pitchFamily="34" charset="0"/>
                      </a:rPr>
                      <m:t>𝐹</m:t>
                    </m:r>
                    <m:r>
                      <a:rPr lang="pt-BR" sz="3600" i="1" kern="100" smtClean="0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Noto Sans CJK SC Regular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pt-BR" sz="3600" i="1" kern="10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Noto Sans CJK SC Regular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sz="3600" i="1" kern="10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Noto Sans CJK SC Regular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pt-BR" sz="3600" i="1" kern="10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Noto Sans CJK SC Regular"/>
                            <a:cs typeface="Arial" panose="020B0604020202020204" pitchFamily="34" charset="0"/>
                          </a:rPr>
                          <m:t>𝑖𝑑𝑒𝑎𝑙</m:t>
                        </m:r>
                      </m:sub>
                    </m:sSub>
                    <m:r>
                      <a:rPr lang="pt-BR" sz="3600" i="1" kern="100">
                        <a:solidFill>
                          <a:srgbClr val="00000A"/>
                        </a:solidFill>
                        <a:effectLst/>
                        <a:latin typeface="Cambria Math" panose="02040503050406030204" pitchFamily="18" charset="0"/>
                        <a:ea typeface="Noto Sans CJK SC Regular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pt-BR" sz="3600" i="1" kern="10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Noto Sans CJK SC Regular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pt-BR" sz="3600" i="1" kern="10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Noto Sans CJK SC Regular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pt-BR" sz="3600" i="1" kern="100">
                            <a:solidFill>
                              <a:srgbClr val="00000A"/>
                            </a:solidFill>
                            <a:effectLst/>
                            <a:latin typeface="Cambria Math" panose="02040503050406030204" pitchFamily="18" charset="0"/>
                            <a:ea typeface="Noto Sans CJK SC Regular"/>
                            <a:cs typeface="Arial" panose="020B0604020202020204" pitchFamily="34" charset="0"/>
                          </a:rPr>
                          <m:t>𝑒𝑥𝑡𝑒𝑟𝑛𝑜</m:t>
                        </m:r>
                      </m:sub>
                    </m:sSub>
                  </m:oMath>
                </a14:m>
                <a:r>
                  <a:rPr lang="pt-BR" sz="3600" kern="100" dirty="0">
                    <a:solidFill>
                      <a:srgbClr val="00000A"/>
                    </a:solidFill>
                    <a:effectLst/>
                    <a:latin typeface="Times New Roman" panose="02020603050405020304" pitchFamily="18" charset="0"/>
                    <a:ea typeface="Noto Sans CJK SC Regular"/>
                    <a:cs typeface="Arial" panose="020B0604020202020204" pitchFamily="34" charset="0"/>
                  </a:rPr>
                  <a:t>	</a:t>
                </a:r>
                <a:endParaRPr lang="pt-BR" sz="3600" kern="100" dirty="0">
                  <a:solidFill>
                    <a:srgbClr val="00000A"/>
                  </a:solidFill>
                  <a:effectLst/>
                  <a:latin typeface="Times New Roman" panose="02020603050405020304" pitchFamily="18" charset="0"/>
                  <a:ea typeface="Noto Sans CJK SC Regular"/>
                  <a:cs typeface="Lohit Devanagari"/>
                </a:endParaRPr>
              </a:p>
            </p:txBody>
          </p:sp>
        </mc:Choice>
        <mc:Fallback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907" y="2084832"/>
                <a:ext cx="6739197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tângulo 6"/>
              <p:cNvSpPr/>
              <p:nvPr/>
            </p:nvSpPr>
            <p:spPr>
              <a:xfrm>
                <a:off x="1024128" y="3245797"/>
                <a:ext cx="4516557" cy="10023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𝑖𝑑𝑒𝑎𝑙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d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𝛿𝜌</m:t>
                          </m:r>
                        </m:den>
                      </m:f>
                      <m:r>
                        <a:rPr lang="pt-BR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800" i="1">
                          <a:latin typeface="Cambria Math" panose="02040503050406030204" pitchFamily="18" charset="0"/>
                        </a:rPr>
                        <m:t>𝑇𝑙𝑛</m:t>
                      </m:r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28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8" y="3245797"/>
                <a:ext cx="4516557" cy="10023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tângulo 7"/>
              <p:cNvSpPr/>
              <p:nvPr/>
            </p:nvSpPr>
            <p:spPr>
              <a:xfrm>
                <a:off x="1024128" y="4762757"/>
                <a:ext cx="7436459" cy="1065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𝑒𝑥𝑡𝑒𝑟𝑛𝑜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d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𝛿𝜌</m:t>
                          </m:r>
                        </m:den>
                      </m:f>
                      <m:r>
                        <a:rPr lang="pt-BR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𝛿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𝑑𝑟</m:t>
                              </m:r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d>
                                <m:d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pt-BR" sz="28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pt-BR" sz="2800" i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𝑒𝑥𝑡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𝛿𝜌</m:t>
                          </m:r>
                        </m:den>
                      </m:f>
                      <m:r>
                        <a:rPr lang="pt-BR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𝑒𝑥𝑡</m:t>
                          </m:r>
                        </m:sub>
                      </m:sSub>
                      <m:d>
                        <m:d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pt-BR" sz="2800" dirty="0"/>
              </a:p>
            </p:txBody>
          </p:sp>
        </mc:Choice>
        <mc:Fallback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8" y="4762757"/>
                <a:ext cx="7436459" cy="10656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48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497</Words>
  <Application>Microsoft Office PowerPoint</Application>
  <PresentationFormat>Widescreen</PresentationFormat>
  <Paragraphs>140</Paragraphs>
  <Slides>24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24</vt:i4>
      </vt:variant>
    </vt:vector>
  </HeadingPairs>
  <TitlesOfParts>
    <vt:vector size="39" baseType="lpstr">
      <vt:lpstr>Arial</vt:lpstr>
      <vt:lpstr>Calibri</vt:lpstr>
      <vt:lpstr>Cambria Math</vt:lpstr>
      <vt:lpstr>Lohit Devanagari</vt:lpstr>
      <vt:lpstr>Noto Sans CJK SC Regular</vt:lpstr>
      <vt:lpstr>华文仿宋</vt:lpstr>
      <vt:lpstr>Times New Roman</vt:lpstr>
      <vt:lpstr>Tw Cen MT</vt:lpstr>
      <vt:lpstr>Tw Cen MT Condensed</vt:lpstr>
      <vt:lpstr>Wingdings</vt:lpstr>
      <vt:lpstr>Wingdings 3</vt:lpstr>
      <vt:lpstr>Integral</vt:lpstr>
      <vt:lpstr>Microsoft Equation 3.0</vt:lpstr>
      <vt:lpstr>Equação</vt:lpstr>
      <vt:lpstr>Graph</vt:lpstr>
      <vt:lpstr>Apresentação do PowerPoint</vt:lpstr>
      <vt:lpstr>Sumário da apresentação</vt:lpstr>
      <vt:lpstr>introdução</vt:lpstr>
      <vt:lpstr>Adsorção Aumento da densidade dos componentes  de um fluido na vizinhança de uma interface</vt:lpstr>
      <vt:lpstr>Propriedades termodinâmicas do sistema – a partir da dft</vt:lpstr>
      <vt:lpstr>DDFT – Teoria do funcional da densidade dinâmica</vt:lpstr>
      <vt:lpstr>DDFT – Teoria do funcional da densidade dinâmica</vt:lpstr>
      <vt:lpstr>metodologia</vt:lpstr>
      <vt:lpstr>energia livre foi aproximada pela soma dos termos de Idealidade e potencial externo</vt:lpstr>
      <vt:lpstr>Potencial externo induzido pelas paredes</vt:lpstr>
      <vt:lpstr>Apresentação do PowerPoint</vt:lpstr>
      <vt:lpstr>Apresentação do PowerPoint</vt:lpstr>
      <vt:lpstr>Apresentação do PowerPoint</vt:lpstr>
      <vt:lpstr>Apresentação do PowerPoint</vt:lpstr>
      <vt:lpstr>Integradores temporais empregados</vt:lpstr>
      <vt:lpstr>Resultados</vt:lpstr>
      <vt:lpstr>Otimização da malha – erro relativo&lt;1%</vt:lpstr>
      <vt:lpstr>Euler explícito</vt:lpstr>
      <vt:lpstr>Runge-kutta 4ª ordem (Explícito)</vt:lpstr>
      <vt:lpstr>DASSL</vt:lpstr>
      <vt:lpstr>Dassl Para tempos &gt; 4e-3</vt:lpstr>
      <vt:lpstr>Conclusões</vt:lpstr>
      <vt:lpstr>obrigado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Vìtor Sermoud</dc:creator>
  <cp:lastModifiedBy>Vìtor Sermoud</cp:lastModifiedBy>
  <cp:revision>35</cp:revision>
  <dcterms:created xsi:type="dcterms:W3CDTF">2017-12-13T23:00:04Z</dcterms:created>
  <dcterms:modified xsi:type="dcterms:W3CDTF">2017-12-14T01:30:23Z</dcterms:modified>
</cp:coreProperties>
</file>