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27" r:id="rId3"/>
    <p:sldId id="300" r:id="rId4"/>
    <p:sldId id="325" r:id="rId5"/>
    <p:sldId id="326" r:id="rId6"/>
    <p:sldId id="301" r:id="rId7"/>
    <p:sldId id="324" r:id="rId8"/>
    <p:sldId id="302" r:id="rId9"/>
    <p:sldId id="318" r:id="rId10"/>
    <p:sldId id="328" r:id="rId11"/>
    <p:sldId id="319" r:id="rId12"/>
    <p:sldId id="305" r:id="rId13"/>
    <p:sldId id="306" r:id="rId14"/>
    <p:sldId id="297" r:id="rId15"/>
    <p:sldId id="321" r:id="rId16"/>
    <p:sldId id="299" r:id="rId17"/>
    <p:sldId id="280" r:id="rId18"/>
    <p:sldId id="320" r:id="rId19"/>
    <p:sldId id="322" r:id="rId20"/>
    <p:sldId id="330" r:id="rId21"/>
    <p:sldId id="323" r:id="rId22"/>
    <p:sldId id="329" r:id="rId23"/>
    <p:sldId id="332" r:id="rId24"/>
    <p:sldId id="339" r:id="rId25"/>
    <p:sldId id="340" r:id="rId26"/>
    <p:sldId id="338" r:id="rId27"/>
    <p:sldId id="337" r:id="rId28"/>
    <p:sldId id="341" r:id="rId29"/>
    <p:sldId id="342"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EDF77-1881-44AC-BAD1-B59403F0697B}" type="datetimeFigureOut">
              <a:rPr lang="pt-BR" smtClean="0"/>
              <a:t>14/12/2017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B249D-A7E1-408C-8BFC-9374922A9E3D}" type="slidenum">
              <a:rPr lang="pt-BR" smtClean="0"/>
              <a:t>‹nº›</a:t>
            </a:fld>
            <a:endParaRPr lang="pt-BR"/>
          </a:p>
        </p:txBody>
      </p:sp>
    </p:spTree>
    <p:extLst>
      <p:ext uri="{BB962C8B-B14F-4D97-AF65-F5344CB8AC3E}">
        <p14:creationId xmlns:p14="http://schemas.microsoft.com/office/powerpoint/2010/main" val="203686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050" dirty="0" smtClean="0"/>
              <a:t>O etanol então inicia o processo com 6,7% de umidade e sai com apenas 0,4%. O processo se inverte constantemente, sendo que cada ciclo, dependendo do grau GL do etanol na entrada e da capacidade de adsorção do </a:t>
            </a:r>
            <a:r>
              <a:rPr lang="pt-BR" sz="1050" dirty="0" err="1" smtClean="0"/>
              <a:t>zeólito</a:t>
            </a:r>
            <a:r>
              <a:rPr lang="pt-BR" sz="1050" dirty="0" smtClean="0"/>
              <a:t>, pode durar de 5 a 8 </a:t>
            </a:r>
            <a:r>
              <a:rPr lang="pt-BR" sz="1050" smtClean="0"/>
              <a:t>minutos.</a:t>
            </a:r>
            <a:endParaRPr lang="pt-BR" sz="1400" dirty="0" smtClean="0"/>
          </a:p>
          <a:p>
            <a:endParaRPr lang="pt-BR" sz="1050" dirty="0" smtClean="0"/>
          </a:p>
          <a:p>
            <a:pPr marL="0" indent="0">
              <a:buNone/>
            </a:pPr>
            <a:r>
              <a:rPr lang="pt-BR" sz="1050" dirty="0" smtClean="0"/>
              <a:t>No entanto, recentemente, por volta dos anos 2000, mais uma vez, por razões econômicas e redução de gastos com energia levaram ao surgimento de uma nova tecnologia, denominada destilação extrativa via MEG (</a:t>
            </a:r>
            <a:r>
              <a:rPr lang="pt-BR" sz="1050" dirty="0" err="1" smtClean="0"/>
              <a:t>Mono-etileno</a:t>
            </a:r>
            <a:r>
              <a:rPr lang="pt-BR" sz="1050" dirty="0" smtClean="0"/>
              <a:t> glicol), que retém a água na fase líquida e libera o etanol na fase vapor, mas que, apesar do relativo sucesso inicial, foi rejeitada pela concorrência no uso de vapor nobre de alta pressão, por problemas de corrosão de equipamentos e, principalmente, pela formação de produtos cancerígenos que, ao saírem do escapamento dos veículos, atingem a atmosfera e posteriormente os recursos hídricos, impedindo que este etanol produzido entre em países europeus, EUA e Japão.</a:t>
            </a:r>
          </a:p>
          <a:p>
            <a:pPr marL="0" indent="0" algn="just">
              <a:buNone/>
            </a:pPr>
            <a:endParaRPr lang="pt-BR" sz="1600" dirty="0" smtClean="0"/>
          </a:p>
          <a:p>
            <a:pPr marL="0" indent="0" algn="just">
              <a:buNone/>
            </a:pPr>
            <a:endParaRPr lang="pt-BR" sz="1050" dirty="0" smtClean="0"/>
          </a:p>
        </p:txBody>
      </p:sp>
      <p:sp>
        <p:nvSpPr>
          <p:cNvPr id="4" name="Espaço Reservado para Número de Slide 3"/>
          <p:cNvSpPr>
            <a:spLocks noGrp="1"/>
          </p:cNvSpPr>
          <p:nvPr>
            <p:ph type="sldNum" sz="quarter" idx="10"/>
          </p:nvPr>
        </p:nvSpPr>
        <p:spPr/>
        <p:txBody>
          <a:bodyPr/>
          <a:lstStyle/>
          <a:p>
            <a:fld id="{07896979-0F45-4A8D-A9D6-EFAB51E62180}" type="slidenum">
              <a:rPr lang="pt-BR" smtClean="0"/>
              <a:t>2</a:t>
            </a:fld>
            <a:endParaRPr lang="pt-BR"/>
          </a:p>
        </p:txBody>
      </p:sp>
    </p:spTree>
    <p:extLst>
      <p:ext uri="{BB962C8B-B14F-4D97-AF65-F5344CB8AC3E}">
        <p14:creationId xmlns:p14="http://schemas.microsoft.com/office/powerpoint/2010/main" val="344179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050" dirty="0" smtClean="0"/>
              <a:t>O etanol então inicia o processo com 6,7% de umidade e sai com apenas 0,4%. O processo se inverte constantemente, sendo que cada ciclo, dependendo do grau GL do etanol na entrada e da capacidade de adsorção do </a:t>
            </a:r>
            <a:r>
              <a:rPr lang="pt-BR" sz="1050" dirty="0" err="1" smtClean="0"/>
              <a:t>zeólito</a:t>
            </a:r>
            <a:r>
              <a:rPr lang="pt-BR" sz="1050" dirty="0" smtClean="0"/>
              <a:t>, pode durar de 5 a 8 minutos.</a:t>
            </a:r>
            <a:endParaRPr lang="pt-BR" sz="1400" dirty="0" smtClean="0"/>
          </a:p>
          <a:p>
            <a:endParaRPr lang="pt-BR" sz="1050" dirty="0" smtClean="0"/>
          </a:p>
          <a:p>
            <a:pPr marL="0" indent="0">
              <a:buNone/>
            </a:pPr>
            <a:r>
              <a:rPr lang="pt-BR" sz="1050" dirty="0" smtClean="0"/>
              <a:t>No entanto, recentemente, por volta dos anos 2000, mais uma vez, por razões econômicas e redução de gastos com energia levaram ao surgimento de uma nova tecnologia, denominada destilação extrativa via MEG (</a:t>
            </a:r>
            <a:r>
              <a:rPr lang="pt-BR" sz="1050" dirty="0" err="1" smtClean="0"/>
              <a:t>Mono-etileno</a:t>
            </a:r>
            <a:r>
              <a:rPr lang="pt-BR" sz="1050" dirty="0" smtClean="0"/>
              <a:t> glicol), que retém a água na fase líquida e libera o etanol na fase vapor, mas que, apesar do relativo sucesso inicial, foi rejeitada pela concorrência no uso de vapor nobre de alta pressão, por problemas de corrosão de equipamentos e, principalmente, pela formação de produtos cancerígenos que, ao saírem do escapamento dos veículos, atingem a atmosfera e posteriormente os recursos hídricos, impedindo que este etanol produzido entre em países europeus, EUA e Japão.</a:t>
            </a:r>
          </a:p>
          <a:p>
            <a:pPr marL="0" indent="0" algn="just">
              <a:buNone/>
            </a:pPr>
            <a:endParaRPr lang="pt-BR" sz="1600" dirty="0" smtClean="0"/>
          </a:p>
          <a:p>
            <a:pPr marL="0" indent="0" algn="just">
              <a:buNone/>
            </a:pPr>
            <a:endParaRPr lang="pt-BR" sz="1050" dirty="0" smtClean="0"/>
          </a:p>
        </p:txBody>
      </p:sp>
      <p:sp>
        <p:nvSpPr>
          <p:cNvPr id="4" name="Espaço Reservado para Número de Slide 3"/>
          <p:cNvSpPr>
            <a:spLocks noGrp="1"/>
          </p:cNvSpPr>
          <p:nvPr>
            <p:ph type="sldNum" sz="quarter" idx="10"/>
          </p:nvPr>
        </p:nvSpPr>
        <p:spPr/>
        <p:txBody>
          <a:bodyPr/>
          <a:lstStyle/>
          <a:p>
            <a:fld id="{07896979-0F45-4A8D-A9D6-EFAB51E62180}" type="slidenum">
              <a:rPr lang="pt-BR" smtClean="0"/>
              <a:t>23</a:t>
            </a:fld>
            <a:endParaRPr lang="pt-BR"/>
          </a:p>
        </p:txBody>
      </p:sp>
    </p:spTree>
    <p:extLst>
      <p:ext uri="{BB962C8B-B14F-4D97-AF65-F5344CB8AC3E}">
        <p14:creationId xmlns:p14="http://schemas.microsoft.com/office/powerpoint/2010/main" val="61471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050" dirty="0" smtClean="0"/>
              <a:t>O etanol então inicia o processo com 6,7% de umidade e sai com apenas 0,4%. O processo se inverte constantemente, sendo que cada ciclo, dependendo do grau GL do etanol na entrada e da capacidade de adsorção do </a:t>
            </a:r>
            <a:r>
              <a:rPr lang="pt-BR" sz="1050" dirty="0" err="1" smtClean="0"/>
              <a:t>zeólito</a:t>
            </a:r>
            <a:r>
              <a:rPr lang="pt-BR" sz="1050" dirty="0" smtClean="0"/>
              <a:t>, pode durar de 5 a 8 minutos.</a:t>
            </a:r>
            <a:endParaRPr lang="pt-BR" sz="1400" dirty="0" smtClean="0"/>
          </a:p>
          <a:p>
            <a:endParaRPr lang="pt-BR" sz="1050" dirty="0" smtClean="0"/>
          </a:p>
          <a:p>
            <a:pPr marL="0" indent="0">
              <a:buNone/>
            </a:pPr>
            <a:r>
              <a:rPr lang="pt-BR" sz="1050" dirty="0" smtClean="0"/>
              <a:t>No entanto, recentemente, por volta dos anos 2000, mais uma vez, por razões econômicas e redução de gastos com energia levaram ao surgimento de uma nova tecnologia, denominada destilação extrativa via MEG (</a:t>
            </a:r>
            <a:r>
              <a:rPr lang="pt-BR" sz="1050" dirty="0" err="1" smtClean="0"/>
              <a:t>Mono-etileno</a:t>
            </a:r>
            <a:r>
              <a:rPr lang="pt-BR" sz="1050" dirty="0" smtClean="0"/>
              <a:t> glicol), que retém a água na fase líquida e libera o etanol na fase vapor, mas que, apesar do relativo sucesso inicial, foi rejeitada pela concorrência no uso de vapor nobre de alta pressão, por problemas de corrosão de equipamentos e, principalmente, pela formação de produtos cancerígenos que, ao saírem do escapamento dos veículos, atingem a atmosfera e posteriormente os recursos hídricos, impedindo que este etanol produzido entre em países europeus, EUA e Japão.</a:t>
            </a:r>
          </a:p>
          <a:p>
            <a:pPr marL="0" indent="0" algn="just">
              <a:buNone/>
            </a:pPr>
            <a:endParaRPr lang="pt-BR" sz="1600" dirty="0" smtClean="0"/>
          </a:p>
          <a:p>
            <a:pPr marL="0" indent="0" algn="just">
              <a:buNone/>
            </a:pPr>
            <a:endParaRPr lang="pt-BR" sz="1050" dirty="0" smtClean="0"/>
          </a:p>
        </p:txBody>
      </p:sp>
      <p:sp>
        <p:nvSpPr>
          <p:cNvPr id="4" name="Espaço Reservado para Número de Slide 3"/>
          <p:cNvSpPr>
            <a:spLocks noGrp="1"/>
          </p:cNvSpPr>
          <p:nvPr>
            <p:ph type="sldNum" sz="quarter" idx="10"/>
          </p:nvPr>
        </p:nvSpPr>
        <p:spPr/>
        <p:txBody>
          <a:bodyPr/>
          <a:lstStyle/>
          <a:p>
            <a:fld id="{07896979-0F45-4A8D-A9D6-EFAB51E62180}" type="slidenum">
              <a:rPr lang="pt-BR" smtClean="0"/>
              <a:t>24</a:t>
            </a:fld>
            <a:endParaRPr lang="pt-BR"/>
          </a:p>
        </p:txBody>
      </p:sp>
    </p:spTree>
    <p:extLst>
      <p:ext uri="{BB962C8B-B14F-4D97-AF65-F5344CB8AC3E}">
        <p14:creationId xmlns:p14="http://schemas.microsoft.com/office/powerpoint/2010/main" val="94615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050" dirty="0" smtClean="0"/>
              <a:t>O etanol então inicia o processo com 6,7% de umidade e sai com apenas 0,4%. O processo se inverte constantemente, sendo que cada ciclo, dependendo do grau GL do etanol na entrada e da capacidade de adsorção do </a:t>
            </a:r>
            <a:r>
              <a:rPr lang="pt-BR" sz="1050" dirty="0" err="1" smtClean="0"/>
              <a:t>zeólito</a:t>
            </a:r>
            <a:r>
              <a:rPr lang="pt-BR" sz="1050" dirty="0" smtClean="0"/>
              <a:t>, pode durar de 5 a 8 minutos.</a:t>
            </a:r>
            <a:endParaRPr lang="pt-BR" sz="1400" dirty="0" smtClean="0"/>
          </a:p>
          <a:p>
            <a:endParaRPr lang="pt-BR" sz="1050" dirty="0" smtClean="0"/>
          </a:p>
          <a:p>
            <a:pPr marL="0" indent="0">
              <a:buNone/>
            </a:pPr>
            <a:r>
              <a:rPr lang="pt-BR" sz="1050" dirty="0" smtClean="0"/>
              <a:t>No entanto, recentemente, por volta dos anos 2000, mais uma vez, por razões econômicas e redução de gastos com energia levaram ao surgimento de uma nova tecnologia, denominada destilação extrativa via MEG (</a:t>
            </a:r>
            <a:r>
              <a:rPr lang="pt-BR" sz="1050" dirty="0" err="1" smtClean="0"/>
              <a:t>Mono-etileno</a:t>
            </a:r>
            <a:r>
              <a:rPr lang="pt-BR" sz="1050" dirty="0" smtClean="0"/>
              <a:t> glicol), que retém a água na fase líquida e libera o etanol na fase vapor, mas que, apesar do relativo sucesso inicial, foi rejeitada pela concorrência no uso de vapor nobre de alta pressão, por problemas de corrosão de equipamentos e, principalmente, pela formação de produtos cancerígenos que, ao saírem do escapamento dos veículos, atingem a atmosfera e posteriormente os recursos hídricos, impedindo que este etanol produzido entre em países europeus, EUA e Japão.</a:t>
            </a:r>
          </a:p>
          <a:p>
            <a:pPr marL="0" indent="0" algn="just">
              <a:buNone/>
            </a:pPr>
            <a:endParaRPr lang="pt-BR" sz="1600" dirty="0" smtClean="0"/>
          </a:p>
          <a:p>
            <a:pPr marL="0" indent="0" algn="just">
              <a:buNone/>
            </a:pPr>
            <a:endParaRPr lang="pt-BR" sz="1050" dirty="0" smtClean="0"/>
          </a:p>
        </p:txBody>
      </p:sp>
      <p:sp>
        <p:nvSpPr>
          <p:cNvPr id="4" name="Espaço Reservado para Número de Slide 3"/>
          <p:cNvSpPr>
            <a:spLocks noGrp="1"/>
          </p:cNvSpPr>
          <p:nvPr>
            <p:ph type="sldNum" sz="quarter" idx="10"/>
          </p:nvPr>
        </p:nvSpPr>
        <p:spPr/>
        <p:txBody>
          <a:bodyPr/>
          <a:lstStyle/>
          <a:p>
            <a:fld id="{07896979-0F45-4A8D-A9D6-EFAB51E62180}" type="slidenum">
              <a:rPr lang="pt-BR" smtClean="0"/>
              <a:t>25</a:t>
            </a:fld>
            <a:endParaRPr lang="pt-BR"/>
          </a:p>
        </p:txBody>
      </p:sp>
    </p:spTree>
    <p:extLst>
      <p:ext uri="{BB962C8B-B14F-4D97-AF65-F5344CB8AC3E}">
        <p14:creationId xmlns:p14="http://schemas.microsoft.com/office/powerpoint/2010/main" val="119955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050" dirty="0" smtClean="0"/>
              <a:t>O etanol então inicia o processo com 6,7% de umidade e sai com apenas 0,4%. O processo se inverte constantemente, sendo que cada ciclo, dependendo do grau GL do etanol na entrada e da capacidade de adsorção do </a:t>
            </a:r>
            <a:r>
              <a:rPr lang="pt-BR" sz="1050" dirty="0" err="1" smtClean="0"/>
              <a:t>zeólito</a:t>
            </a:r>
            <a:r>
              <a:rPr lang="pt-BR" sz="1050" dirty="0" smtClean="0"/>
              <a:t>, pode durar de 5 a 8 minutos.</a:t>
            </a:r>
            <a:endParaRPr lang="pt-BR" sz="1400" dirty="0" smtClean="0"/>
          </a:p>
          <a:p>
            <a:endParaRPr lang="pt-BR" sz="1050" dirty="0" smtClean="0"/>
          </a:p>
          <a:p>
            <a:pPr marL="0" indent="0">
              <a:buNone/>
            </a:pPr>
            <a:r>
              <a:rPr lang="pt-BR" sz="1050" dirty="0" smtClean="0"/>
              <a:t>No entanto, recentemente, por volta dos anos 2000, mais uma vez, por razões econômicas e redução de gastos com energia levaram ao surgimento de uma nova tecnologia, denominada destilação extrativa via MEG (</a:t>
            </a:r>
            <a:r>
              <a:rPr lang="pt-BR" sz="1050" dirty="0" err="1" smtClean="0"/>
              <a:t>Mono-etileno</a:t>
            </a:r>
            <a:r>
              <a:rPr lang="pt-BR" sz="1050" dirty="0" smtClean="0"/>
              <a:t> glicol), que retém a água na fase líquida e libera o etanol na fase vapor, mas que, apesar do relativo sucesso inicial, foi rejeitada pela concorrência no uso de vapor nobre de alta pressão, por problemas de corrosão de equipamentos e, principalmente, pela formação de produtos cancerígenos que, ao saírem do escapamento dos veículos, atingem a atmosfera e posteriormente os recursos hídricos, impedindo que este etanol produzido entre em países europeus, EUA e Japão.</a:t>
            </a:r>
          </a:p>
          <a:p>
            <a:pPr marL="0" indent="0" algn="just">
              <a:buNone/>
            </a:pPr>
            <a:endParaRPr lang="pt-BR" sz="1600" dirty="0" smtClean="0"/>
          </a:p>
          <a:p>
            <a:pPr marL="0" indent="0" algn="just">
              <a:buNone/>
            </a:pPr>
            <a:endParaRPr lang="pt-BR" sz="1050" dirty="0" smtClean="0"/>
          </a:p>
        </p:txBody>
      </p:sp>
      <p:sp>
        <p:nvSpPr>
          <p:cNvPr id="4" name="Espaço Reservado para Número de Slide 3"/>
          <p:cNvSpPr>
            <a:spLocks noGrp="1"/>
          </p:cNvSpPr>
          <p:nvPr>
            <p:ph type="sldNum" sz="quarter" idx="10"/>
          </p:nvPr>
        </p:nvSpPr>
        <p:spPr/>
        <p:txBody>
          <a:bodyPr/>
          <a:lstStyle/>
          <a:p>
            <a:fld id="{07896979-0F45-4A8D-A9D6-EFAB51E62180}" type="slidenum">
              <a:rPr lang="pt-BR" smtClean="0"/>
              <a:t>26</a:t>
            </a:fld>
            <a:endParaRPr lang="pt-BR"/>
          </a:p>
        </p:txBody>
      </p:sp>
    </p:spTree>
    <p:extLst>
      <p:ext uri="{BB962C8B-B14F-4D97-AF65-F5344CB8AC3E}">
        <p14:creationId xmlns:p14="http://schemas.microsoft.com/office/powerpoint/2010/main" val="315347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050" dirty="0" smtClean="0"/>
              <a:t>O etanol então inicia o processo com 6,7% de umidade e sai com apenas 0,4%. O processo se inverte constantemente, sendo que cada ciclo, dependendo do grau GL do etanol na entrada e da capacidade de adsorção do </a:t>
            </a:r>
            <a:r>
              <a:rPr lang="pt-BR" sz="1050" dirty="0" err="1" smtClean="0"/>
              <a:t>zeólito</a:t>
            </a:r>
            <a:r>
              <a:rPr lang="pt-BR" sz="1050" dirty="0" smtClean="0"/>
              <a:t>, pode durar de 5 a 8 minutos.</a:t>
            </a:r>
            <a:endParaRPr lang="pt-BR" sz="1400" dirty="0" smtClean="0"/>
          </a:p>
          <a:p>
            <a:endParaRPr lang="pt-BR" sz="1050" dirty="0" smtClean="0"/>
          </a:p>
          <a:p>
            <a:pPr marL="0" indent="0">
              <a:buNone/>
            </a:pPr>
            <a:r>
              <a:rPr lang="pt-BR" sz="1050" dirty="0" smtClean="0"/>
              <a:t>No entanto, recentemente, por volta dos anos 2000, mais uma vez, por razões econômicas e redução de gastos com energia levaram ao surgimento de uma nova tecnologia, denominada destilação extrativa via MEG (</a:t>
            </a:r>
            <a:r>
              <a:rPr lang="pt-BR" sz="1050" dirty="0" err="1" smtClean="0"/>
              <a:t>Mono-etileno</a:t>
            </a:r>
            <a:r>
              <a:rPr lang="pt-BR" sz="1050" dirty="0" smtClean="0"/>
              <a:t> glicol), que retém a água na fase líquida e libera o etanol na fase vapor, mas que, apesar do relativo sucesso inicial, foi rejeitada pela concorrência no uso de vapor nobre de alta pressão, por problemas de corrosão de equipamentos e, principalmente, pela formação de produtos cancerígenos que, ao saírem do escapamento dos veículos, atingem a atmosfera e posteriormente os recursos hídricos, impedindo que este etanol produzido entre em países europeus, EUA e Japão.</a:t>
            </a:r>
          </a:p>
          <a:p>
            <a:pPr marL="0" indent="0" algn="just">
              <a:buNone/>
            </a:pPr>
            <a:endParaRPr lang="pt-BR" sz="1600" dirty="0" smtClean="0"/>
          </a:p>
          <a:p>
            <a:pPr marL="0" indent="0" algn="just">
              <a:buNone/>
            </a:pPr>
            <a:endParaRPr lang="pt-BR" sz="1050" dirty="0" smtClean="0"/>
          </a:p>
        </p:txBody>
      </p:sp>
      <p:sp>
        <p:nvSpPr>
          <p:cNvPr id="4" name="Espaço Reservado para Número de Slide 3"/>
          <p:cNvSpPr>
            <a:spLocks noGrp="1"/>
          </p:cNvSpPr>
          <p:nvPr>
            <p:ph type="sldNum" sz="quarter" idx="10"/>
          </p:nvPr>
        </p:nvSpPr>
        <p:spPr/>
        <p:txBody>
          <a:bodyPr/>
          <a:lstStyle/>
          <a:p>
            <a:fld id="{07896979-0F45-4A8D-A9D6-EFAB51E62180}" type="slidenum">
              <a:rPr lang="pt-BR" smtClean="0"/>
              <a:t>27</a:t>
            </a:fld>
            <a:endParaRPr lang="pt-BR"/>
          </a:p>
        </p:txBody>
      </p:sp>
    </p:spTree>
    <p:extLst>
      <p:ext uri="{BB962C8B-B14F-4D97-AF65-F5344CB8AC3E}">
        <p14:creationId xmlns:p14="http://schemas.microsoft.com/office/powerpoint/2010/main" val="43874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050" dirty="0" smtClean="0"/>
              <a:t>O etanol então inicia o processo com 6,7% de umidade e sai com apenas 0,4%. O processo se inverte constantemente, sendo que cada ciclo, dependendo do grau GL do etanol na entrada e da capacidade de adsorção do </a:t>
            </a:r>
            <a:r>
              <a:rPr lang="pt-BR" sz="1050" dirty="0" err="1" smtClean="0"/>
              <a:t>zeólito</a:t>
            </a:r>
            <a:r>
              <a:rPr lang="pt-BR" sz="1050" dirty="0" smtClean="0"/>
              <a:t>, pode durar de 5 a 8 minutos.</a:t>
            </a:r>
            <a:endParaRPr lang="pt-BR" sz="1400" dirty="0" smtClean="0"/>
          </a:p>
          <a:p>
            <a:endParaRPr lang="pt-BR" sz="1050" dirty="0" smtClean="0"/>
          </a:p>
          <a:p>
            <a:pPr marL="0" indent="0">
              <a:buNone/>
            </a:pPr>
            <a:r>
              <a:rPr lang="pt-BR" sz="1050" dirty="0" smtClean="0"/>
              <a:t>No entanto, recentemente, por volta dos anos 2000, mais uma vez, por razões econômicas e redução de gastos com energia levaram ao surgimento de uma nova tecnologia, denominada destilação extrativa via MEG (</a:t>
            </a:r>
            <a:r>
              <a:rPr lang="pt-BR" sz="1050" dirty="0" err="1" smtClean="0"/>
              <a:t>Mono-etileno</a:t>
            </a:r>
            <a:r>
              <a:rPr lang="pt-BR" sz="1050" dirty="0" smtClean="0"/>
              <a:t> glicol), que retém a água na fase líquida e libera o etanol na fase vapor, mas que, apesar do relativo sucesso inicial, foi rejeitada pela concorrência no uso de vapor nobre de alta pressão, por problemas de corrosão de equipamentos e, principalmente, pela formação de produtos cancerígenos que, ao saírem do escapamento dos veículos, atingem a atmosfera e posteriormente os recursos hídricos, impedindo que este etanol produzido entre em países europeus, EUA e Japão.</a:t>
            </a:r>
          </a:p>
          <a:p>
            <a:pPr marL="0" indent="0" algn="just">
              <a:buNone/>
            </a:pPr>
            <a:endParaRPr lang="pt-BR" sz="1600" dirty="0" smtClean="0"/>
          </a:p>
          <a:p>
            <a:pPr marL="0" indent="0" algn="just">
              <a:buNone/>
            </a:pPr>
            <a:endParaRPr lang="pt-BR" sz="1050" dirty="0" smtClean="0"/>
          </a:p>
        </p:txBody>
      </p:sp>
      <p:sp>
        <p:nvSpPr>
          <p:cNvPr id="4" name="Espaço Reservado para Número de Slide 3"/>
          <p:cNvSpPr>
            <a:spLocks noGrp="1"/>
          </p:cNvSpPr>
          <p:nvPr>
            <p:ph type="sldNum" sz="quarter" idx="10"/>
          </p:nvPr>
        </p:nvSpPr>
        <p:spPr/>
        <p:txBody>
          <a:bodyPr/>
          <a:lstStyle/>
          <a:p>
            <a:fld id="{07896979-0F45-4A8D-A9D6-EFAB51E62180}" type="slidenum">
              <a:rPr lang="pt-BR" smtClean="0"/>
              <a:t>28</a:t>
            </a:fld>
            <a:endParaRPr lang="pt-BR"/>
          </a:p>
        </p:txBody>
      </p:sp>
    </p:spTree>
    <p:extLst>
      <p:ext uri="{BB962C8B-B14F-4D97-AF65-F5344CB8AC3E}">
        <p14:creationId xmlns:p14="http://schemas.microsoft.com/office/powerpoint/2010/main" val="65684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050" dirty="0" smtClean="0"/>
              <a:t>O etanol então inicia o processo com 6,7% de umidade e sai com apenas 0,4%. O processo se inverte constantemente, sendo que cada ciclo, dependendo do grau GL do etanol na entrada e da capacidade de adsorção do </a:t>
            </a:r>
            <a:r>
              <a:rPr lang="pt-BR" sz="1050" dirty="0" err="1" smtClean="0"/>
              <a:t>zeólito</a:t>
            </a:r>
            <a:r>
              <a:rPr lang="pt-BR" sz="1050" dirty="0" smtClean="0"/>
              <a:t>, pode durar de 5 a 8 minutos.</a:t>
            </a:r>
            <a:endParaRPr lang="pt-BR" sz="1400" dirty="0" smtClean="0"/>
          </a:p>
          <a:p>
            <a:endParaRPr lang="pt-BR" sz="1050" dirty="0" smtClean="0"/>
          </a:p>
          <a:p>
            <a:pPr marL="0" indent="0">
              <a:buNone/>
            </a:pPr>
            <a:r>
              <a:rPr lang="pt-BR" sz="1050" dirty="0" smtClean="0"/>
              <a:t>No entanto, recentemente, por volta dos anos 2000, mais uma vez, por razões econômicas e redução de gastos com energia levaram ao surgimento de uma nova tecnologia, denominada destilação extrativa via MEG (</a:t>
            </a:r>
            <a:r>
              <a:rPr lang="pt-BR" sz="1050" dirty="0" err="1" smtClean="0"/>
              <a:t>Mono-etileno</a:t>
            </a:r>
            <a:r>
              <a:rPr lang="pt-BR" sz="1050" dirty="0" smtClean="0"/>
              <a:t> glicol), que retém a água na fase líquida e libera o etanol na fase vapor, mas que, apesar do relativo sucesso inicial, foi rejeitada pela concorrência no uso de vapor nobre de alta pressão, por problemas de corrosão de equipamentos e, principalmente, pela formação de produtos cancerígenos que, ao saírem do escapamento dos veículos, atingem a atmosfera e posteriormente os recursos hídricos, impedindo que este etanol produzido entre em países europeus, EUA e Japão.</a:t>
            </a:r>
          </a:p>
          <a:p>
            <a:pPr marL="0" indent="0" algn="just">
              <a:buNone/>
            </a:pPr>
            <a:endParaRPr lang="pt-BR" sz="1600" dirty="0" smtClean="0"/>
          </a:p>
          <a:p>
            <a:pPr marL="0" indent="0" algn="just">
              <a:buNone/>
            </a:pPr>
            <a:endParaRPr lang="pt-BR" sz="1050" dirty="0" smtClean="0"/>
          </a:p>
        </p:txBody>
      </p:sp>
      <p:sp>
        <p:nvSpPr>
          <p:cNvPr id="4" name="Espaço Reservado para Número de Slide 3"/>
          <p:cNvSpPr>
            <a:spLocks noGrp="1"/>
          </p:cNvSpPr>
          <p:nvPr>
            <p:ph type="sldNum" sz="quarter" idx="10"/>
          </p:nvPr>
        </p:nvSpPr>
        <p:spPr/>
        <p:txBody>
          <a:bodyPr/>
          <a:lstStyle/>
          <a:p>
            <a:fld id="{07896979-0F45-4A8D-A9D6-EFAB51E62180}" type="slidenum">
              <a:rPr lang="pt-BR" smtClean="0"/>
              <a:t>29</a:t>
            </a:fld>
            <a:endParaRPr lang="pt-BR"/>
          </a:p>
        </p:txBody>
      </p:sp>
    </p:spTree>
    <p:extLst>
      <p:ext uri="{BB962C8B-B14F-4D97-AF65-F5344CB8AC3E}">
        <p14:creationId xmlns:p14="http://schemas.microsoft.com/office/powerpoint/2010/main" val="163720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224634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303892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335055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424025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101361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172214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297156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287692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42592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365082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5AE979B-659A-4A44-B07D-6479D63DF971}" type="datetimeFigureOut">
              <a:rPr lang="pt-BR" smtClean="0"/>
              <a:t>13/12/2017</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37D07154-54E3-4AB8-8A9A-0D0DFAAB3CAF}" type="slidenum">
              <a:rPr lang="pt-BR" smtClean="0"/>
              <a:t>‹nº›</a:t>
            </a:fld>
            <a:endParaRPr lang="pt-BR" dirty="0"/>
          </a:p>
        </p:txBody>
      </p:sp>
    </p:spTree>
    <p:extLst>
      <p:ext uri="{BB962C8B-B14F-4D97-AF65-F5344CB8AC3E}">
        <p14:creationId xmlns:p14="http://schemas.microsoft.com/office/powerpoint/2010/main" val="308496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E979B-659A-4A44-B07D-6479D63DF971}" type="datetimeFigureOut">
              <a:rPr lang="pt-BR" smtClean="0"/>
              <a:t>13/12/2017</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07154-54E3-4AB8-8A9A-0D0DFAAB3CAF}" type="slidenum">
              <a:rPr lang="pt-BR" smtClean="0"/>
              <a:t>‹nº›</a:t>
            </a:fld>
            <a:endParaRPr lang="pt-BR" dirty="0"/>
          </a:p>
        </p:txBody>
      </p:sp>
    </p:spTree>
    <p:extLst>
      <p:ext uri="{BB962C8B-B14F-4D97-AF65-F5344CB8AC3E}">
        <p14:creationId xmlns:p14="http://schemas.microsoft.com/office/powerpoint/2010/main" val="28001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99637"/>
            <a:ext cx="9144000" cy="2387600"/>
          </a:xfrm>
        </p:spPr>
        <p:txBody>
          <a:bodyPr>
            <a:normAutofit fontScale="90000"/>
          </a:bodyPr>
          <a:lstStyle/>
          <a:p>
            <a:r>
              <a:rPr lang="pt-BR" dirty="0" smtClean="0"/>
              <a:t>Aplicação de Volumes Finitos a Modelo de </a:t>
            </a:r>
            <a:r>
              <a:rPr lang="pt-BR" dirty="0" smtClean="0"/>
              <a:t>Vaso </a:t>
            </a:r>
            <a:r>
              <a:rPr lang="pt-BR" dirty="0" smtClean="0"/>
              <a:t>de Adsorção</a:t>
            </a:r>
            <a:endParaRPr lang="pt-BR" dirty="0"/>
          </a:p>
        </p:txBody>
      </p:sp>
      <p:sp>
        <p:nvSpPr>
          <p:cNvPr id="3" name="Subtítulo 2"/>
          <p:cNvSpPr>
            <a:spLocks noGrp="1"/>
          </p:cNvSpPr>
          <p:nvPr>
            <p:ph type="subTitle" idx="1"/>
          </p:nvPr>
        </p:nvSpPr>
        <p:spPr>
          <a:xfrm>
            <a:off x="4086896" y="4668861"/>
            <a:ext cx="4018208" cy="740265"/>
          </a:xfrm>
        </p:spPr>
        <p:txBody>
          <a:bodyPr>
            <a:normAutofit lnSpcReduction="10000"/>
          </a:bodyPr>
          <a:lstStyle/>
          <a:p>
            <a:r>
              <a:rPr lang="pt-BR" dirty="0" smtClean="0"/>
              <a:t>Camila S. C. C. </a:t>
            </a:r>
            <a:r>
              <a:rPr lang="pt-BR" dirty="0" smtClean="0"/>
              <a:t>Vasconcellos</a:t>
            </a:r>
          </a:p>
          <a:p>
            <a:r>
              <a:rPr lang="pt-BR" sz="1600" i="1" dirty="0" smtClean="0"/>
              <a:t>(cvasconcellos@peq.coppe.ufrj.br)</a:t>
            </a:r>
            <a:endParaRPr lang="pt-BR" sz="1600" i="1" dirty="0" smtClean="0"/>
          </a:p>
        </p:txBody>
      </p:sp>
      <p:pic>
        <p:nvPicPr>
          <p:cNvPr id="4" name="Picture 2" descr="Resultado de imagem para peq co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820" y="344593"/>
            <a:ext cx="1638300" cy="1228726"/>
          </a:xfrm>
          <a:prstGeom prst="rect">
            <a:avLst/>
          </a:prstGeom>
          <a:noFill/>
          <a:extLst>
            <a:ext uri="{909E8E84-426E-40DD-AFC4-6F175D3DCCD1}">
              <a14:hiddenFill xmlns:a14="http://schemas.microsoft.com/office/drawing/2010/main">
                <a:solidFill>
                  <a:srgbClr val="FFFFFF"/>
                </a:solidFill>
              </a14:hiddenFill>
            </a:ext>
          </a:extLst>
        </p:spPr>
      </p:pic>
      <p:sp>
        <p:nvSpPr>
          <p:cNvPr id="5" name="Subtítulo 2"/>
          <p:cNvSpPr txBox="1">
            <a:spLocks/>
          </p:cNvSpPr>
          <p:nvPr/>
        </p:nvSpPr>
        <p:spPr>
          <a:xfrm>
            <a:off x="7803574" y="6253157"/>
            <a:ext cx="4032099" cy="3890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pt-BR" sz="1600" dirty="0" smtClean="0">
                <a:solidFill>
                  <a:schemeClr val="bg2">
                    <a:lumMod val="50000"/>
                  </a:schemeClr>
                </a:solidFill>
              </a:rPr>
              <a:t>Rio de Janeiro, 14 de dezembro de 2017</a:t>
            </a:r>
            <a:endParaRPr lang="pt-BR" sz="1600" dirty="0">
              <a:solidFill>
                <a:schemeClr val="bg2">
                  <a:lumMod val="50000"/>
                </a:schemeClr>
              </a:solidFill>
            </a:endParaRPr>
          </a:p>
        </p:txBody>
      </p:sp>
      <p:sp>
        <p:nvSpPr>
          <p:cNvPr id="6" name="Retângulo 5"/>
          <p:cNvSpPr/>
          <p:nvPr/>
        </p:nvSpPr>
        <p:spPr>
          <a:xfrm>
            <a:off x="3295298" y="3941384"/>
            <a:ext cx="5601405" cy="369332"/>
          </a:xfrm>
          <a:prstGeom prst="rect">
            <a:avLst/>
          </a:prstGeom>
        </p:spPr>
        <p:txBody>
          <a:bodyPr wrap="none">
            <a:spAutoFit/>
          </a:bodyPr>
          <a:lstStyle/>
          <a:p>
            <a:r>
              <a:rPr lang="pt-BR" i="1" dirty="0"/>
              <a:t>COQ-862 - Métodos Numéricos para Sistemas Distribuídos</a:t>
            </a:r>
          </a:p>
        </p:txBody>
      </p:sp>
    </p:spTree>
    <p:extLst>
      <p:ext uri="{BB962C8B-B14F-4D97-AF65-F5344CB8AC3E}">
        <p14:creationId xmlns:p14="http://schemas.microsoft.com/office/powerpoint/2010/main" val="3460653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56824" y="365125"/>
            <a:ext cx="10515600" cy="1325563"/>
          </a:xfrm>
        </p:spPr>
        <p:txBody>
          <a:bodyPr/>
          <a:lstStyle/>
          <a:p>
            <a:r>
              <a:rPr lang="pt-BR" dirty="0" smtClean="0"/>
              <a:t>Concentração no primeiro volume</a:t>
            </a:r>
            <a:endParaRPr lang="pt-BR" dirty="0"/>
          </a:p>
        </p:txBody>
      </p:sp>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144924198"/>
                  </p:ext>
                </p:extLst>
              </p:nvPr>
            </p:nvGraphicFramePr>
            <p:xfrm>
              <a:off x="656824" y="1838504"/>
              <a:ext cx="11011436" cy="4459704"/>
            </p:xfrm>
            <a:graphic>
              <a:graphicData uri="http://schemas.openxmlformats.org/drawingml/2006/table">
                <a:tbl>
                  <a:tblPr firstRow="1" bandRow="1">
                    <a:tableStyleId>{5C22544A-7EE6-4342-B048-85BDC9FD1C3A}</a:tableStyleId>
                  </a:tblPr>
                  <a:tblGrid>
                    <a:gridCol w="7688686"/>
                    <a:gridCol w="3322750"/>
                  </a:tblGrid>
                  <a:tr h="812007">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sSub>
                                      <m:sSubPr>
                                        <m:ctrlPr>
                                          <a:rPr lang="pt-BR" sz="1800" b="0" i="1">
                                            <a:solidFill>
                                              <a:schemeClr val="tx1"/>
                                            </a:solidFill>
                                            <a:latin typeface="Cambria Math" panose="02040503050406030204" pitchFamily="18" charset="0"/>
                                          </a:rPr>
                                        </m:ctrlPr>
                                      </m:sSub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r>
                                              <a:rPr lang="pt-BR" sz="1800" b="0" i="1" smtClean="0">
                                                <a:solidFill>
                                                  <a:schemeClr val="tx1"/>
                                                </a:solidFill>
                                                <a:latin typeface="Cambria Math" panose="02040503050406030204" pitchFamily="18" charset="0"/>
                                              </a:rPr>
                                              <m:t>𝑎</m:t>
                                            </m:r>
                                          </m:sub>
                                        </m:sSub>
                                      </m:e>
                                      <m:sub>
                                        <m:r>
                                          <a:rPr lang="pt-BR" sz="1800" b="0" i="1" smtClean="0">
                                            <a:solidFill>
                                              <a:schemeClr val="tx1"/>
                                            </a:solidFill>
                                            <a:latin typeface="Cambria Math" panose="02040503050406030204" pitchFamily="18" charset="0"/>
                                          </a:rPr>
                                          <m:t>1</m:t>
                                        </m:r>
                                      </m:sub>
                                    </m:sSub>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𝑡</m:t>
                                    </m:r>
                                  </m:den>
                                </m:f>
                                <m:r>
                                  <a:rPr lang="pt-BR" sz="1800" b="0" i="1">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sSub>
                                      <m:sSubPr>
                                        <m:ctrlPr>
                                          <a:rPr lang="pt-BR" sz="1800" b="0" i="1">
                                            <a:solidFill>
                                              <a:schemeClr val="tx1"/>
                                            </a:solidFill>
                                            <a:latin typeface="Cambria Math" panose="02040503050406030204" pitchFamily="18" charset="0"/>
                                          </a:rPr>
                                        </m:ctrlPr>
                                      </m:sSubPr>
                                      <m:e>
                                        <m:r>
                                          <a:rPr lang="pt-BR" sz="1800" b="0" i="1">
                                            <a:solidFill>
                                              <a:schemeClr val="tx1"/>
                                            </a:solidFill>
                                            <a:latin typeface="Cambria Math" panose="02040503050406030204" pitchFamily="18" charset="0"/>
                                          </a:rPr>
                                          <m:t>𝐷</m:t>
                                        </m:r>
                                      </m:e>
                                      <m:sub>
                                        <m:r>
                                          <a:rPr lang="pt-BR" sz="1800" b="0" i="1">
                                            <a:solidFill>
                                              <a:schemeClr val="tx1"/>
                                            </a:solidFill>
                                            <a:latin typeface="Cambria Math" panose="02040503050406030204" pitchFamily="18" charset="0"/>
                                          </a:rPr>
                                          <m:t>𝑎𝑥</m:t>
                                        </m:r>
                                      </m:sub>
                                    </m:sSub>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r>
                                  <a:rPr lang="pt-BR" sz="1800" b="0" i="1">
                                    <a:solidFill>
                                      <a:schemeClr val="tx1"/>
                                    </a:solidFill>
                                    <a:latin typeface="Cambria Math" panose="02040503050406030204" pitchFamily="18" charset="0"/>
                                  </a:rPr>
                                  <m:t>⋅</m:t>
                                </m:r>
                                <m:d>
                                  <m:dPr>
                                    <m:ctrlPr>
                                      <a:rPr lang="pt-BR" sz="1800" b="0" i="1">
                                        <a:solidFill>
                                          <a:schemeClr val="tx1"/>
                                        </a:solidFill>
                                        <a:latin typeface="Cambria Math" panose="02040503050406030204" pitchFamily="18" charset="0"/>
                                      </a:rPr>
                                    </m:ctrlPr>
                                  </m:dPr>
                                  <m:e>
                                    <m:f>
                                      <m:fPr>
                                        <m:ctrlPr>
                                          <a:rPr lang="pt-BR" sz="1800" b="0" i="1">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r>
                                              <a:rPr lang="pt-BR" sz="1800" b="0" i="1" smtClean="0">
                                                <a:solidFill>
                                                  <a:schemeClr val="tx1"/>
                                                </a:solidFill>
                                                <a:latin typeface="Cambria Math" panose="02040503050406030204" pitchFamily="18" charset="0"/>
                                              </a:rPr>
                                              <m:t>𝑎</m:t>
                                            </m:r>
                                          </m:sub>
                                        </m:sSub>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𝑧</m:t>
                                        </m:r>
                                      </m:den>
                                    </m:f>
                                    <m:sSub>
                                      <m:sSubPr>
                                        <m:ctrlPr>
                                          <a:rPr lang="pt-BR" sz="1800" b="0" i="1">
                                            <a:solidFill>
                                              <a:schemeClr val="tx1"/>
                                            </a:solidFill>
                                            <a:latin typeface="Cambria Math" panose="02040503050406030204" pitchFamily="18" charset="0"/>
                                          </a:rPr>
                                        </m:ctrlPr>
                                      </m:sSubPr>
                                      <m:e>
                                        <m:d>
                                          <m:dPr>
                                            <m:begChr m:val=""/>
                                            <m:endChr m:val="|"/>
                                            <m:ctrlPr>
                                              <a:rPr lang="pt-BR" sz="1800" b="0" i="1">
                                                <a:solidFill>
                                                  <a:schemeClr val="tx1"/>
                                                </a:solidFill>
                                                <a:latin typeface="Cambria Math" panose="02040503050406030204" pitchFamily="18" charset="0"/>
                                              </a:rPr>
                                            </m:ctrlPr>
                                          </m:dPr>
                                          <m:e>
                                            <m:r>
                                              <a:rPr lang="pt-BR" sz="1800" b="0">
                                                <a:solidFill>
                                                  <a:schemeClr val="tx1"/>
                                                </a:solidFill>
                                                <a:latin typeface="Cambria Math" panose="02040503050406030204" pitchFamily="18" charset="0"/>
                                              </a:rPr>
                                              <m:t>​</m:t>
                                            </m:r>
                                          </m:e>
                                        </m:d>
                                      </m:e>
                                      <m:sub>
                                        <m:r>
                                          <a:rPr lang="pt-BR" sz="1800" b="0" i="1">
                                            <a:solidFill>
                                              <a:schemeClr val="tx1"/>
                                            </a:solidFill>
                                            <a:latin typeface="Cambria Math" panose="02040503050406030204" pitchFamily="18" charset="0"/>
                                          </a:rPr>
                                          <m:t>𝑒</m:t>
                                        </m:r>
                                      </m:sub>
                                    </m:sSub>
                                    <m:r>
                                      <a:rPr lang="pt-BR" sz="1800" b="0" i="1">
                                        <a:solidFill>
                                          <a:schemeClr val="tx1"/>
                                        </a:solidFill>
                                        <a:latin typeface="Cambria Math" panose="02040503050406030204" pitchFamily="18" charset="0"/>
                                      </a:rPr>
                                      <m:t>−</m:t>
                                    </m:r>
                                    <m:f>
                                      <m:fPr>
                                        <m:ctrlPr>
                                          <a:rPr lang="pt-BR" sz="1800" b="0" i="1">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r>
                                              <a:rPr lang="pt-BR" sz="1800" b="0" i="1" smtClean="0">
                                                <a:solidFill>
                                                  <a:schemeClr val="tx1"/>
                                                </a:solidFill>
                                                <a:latin typeface="Cambria Math" panose="02040503050406030204" pitchFamily="18" charset="0"/>
                                              </a:rPr>
                                              <m:t>𝑎</m:t>
                                            </m:r>
                                          </m:sub>
                                        </m:sSub>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𝑧</m:t>
                                        </m:r>
                                      </m:den>
                                    </m:f>
                                    <m:sSub>
                                      <m:sSubPr>
                                        <m:ctrlPr>
                                          <a:rPr lang="pt-BR" sz="1800" b="0" i="1">
                                            <a:solidFill>
                                              <a:schemeClr val="tx1"/>
                                            </a:solidFill>
                                            <a:latin typeface="Cambria Math" panose="02040503050406030204" pitchFamily="18" charset="0"/>
                                          </a:rPr>
                                        </m:ctrlPr>
                                      </m:sSubPr>
                                      <m:e>
                                        <m:d>
                                          <m:dPr>
                                            <m:begChr m:val=""/>
                                            <m:endChr m:val="|"/>
                                            <m:ctrlPr>
                                              <a:rPr lang="pt-BR" sz="1800" b="0" i="1">
                                                <a:solidFill>
                                                  <a:schemeClr val="tx1"/>
                                                </a:solidFill>
                                                <a:latin typeface="Cambria Math" panose="02040503050406030204" pitchFamily="18" charset="0"/>
                                              </a:rPr>
                                            </m:ctrlPr>
                                          </m:dPr>
                                          <m:e>
                                            <m:r>
                                              <a:rPr lang="pt-BR" sz="1800" b="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e>
                                </m:d>
                                <m:r>
                                  <a:rPr lang="pt-BR" sz="1800" b="0" i="1">
                                    <a:solidFill>
                                      <a:schemeClr val="tx1"/>
                                    </a:solidFill>
                                    <a:latin typeface="Cambria Math" panose="02040503050406030204" pitchFamily="18" charset="0"/>
                                  </a:rPr>
                                  <m:t>−</m:t>
                                </m:r>
                                <m:f>
                                  <m:fPr>
                                    <m:ctrlPr>
                                      <a:rPr lang="pt-BR" sz="1800" b="0" i="1">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a:rPr lang="pt-BR" sz="1800" b="0" i="1">
                                        <a:solidFill>
                                          <a:schemeClr val="tx1"/>
                                        </a:solidFill>
                                        <a:latin typeface="Cambria Math" panose="02040503050406030204" pitchFamily="18" charset="0"/>
                                      </a:rPr>
                                      <m:t>𝜖</m:t>
                                    </m:r>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r>
                                  <a:rPr lang="pt-BR" sz="1800" b="0" i="1">
                                    <a:solidFill>
                                      <a:schemeClr val="tx1"/>
                                    </a:solidFill>
                                    <a:latin typeface="Cambria Math" panose="02040503050406030204" pitchFamily="18" charset="0"/>
                                  </a:rPr>
                                  <m:t>⋅</m:t>
                                </m:r>
                                <m:d>
                                  <m:dPr>
                                    <m:ctrlPr>
                                      <a:rPr lang="pt-BR" sz="1800" b="0" i="1">
                                        <a:solidFill>
                                          <a:schemeClr val="tx1"/>
                                        </a:solidFill>
                                        <a:latin typeface="Cambria Math" panose="02040503050406030204" pitchFamily="18" charset="0"/>
                                      </a:rPr>
                                    </m:ctrlPr>
                                  </m:dPr>
                                  <m:e>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𝑢</m:t>
                                    </m:r>
                                    <m:r>
                                      <a:rPr lang="pt-BR" sz="1800" b="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r>
                                          <a:rPr lang="pt-BR" sz="1800" b="0" i="1" smtClean="0">
                                            <a:solidFill>
                                              <a:schemeClr val="tx1"/>
                                            </a:solidFill>
                                            <a:latin typeface="Cambria Math" panose="02040503050406030204" pitchFamily="18" charset="0"/>
                                          </a:rPr>
                                          <m:t>𝑎</m:t>
                                        </m:r>
                                      </m:sub>
                                    </m:sSub>
                                    <m:r>
                                      <a:rPr lang="pt-BR" sz="1800" b="0" i="1">
                                        <a:solidFill>
                                          <a:schemeClr val="tx1"/>
                                        </a:solidFill>
                                        <a:latin typeface="Cambria Math" panose="02040503050406030204" pitchFamily="18" charset="0"/>
                                      </a:rPr>
                                      <m:t>)</m:t>
                                    </m:r>
                                    <m:sSub>
                                      <m:sSubPr>
                                        <m:ctrlPr>
                                          <a:rPr lang="pt-BR" sz="1800" b="0" i="1">
                                            <a:solidFill>
                                              <a:schemeClr val="tx1"/>
                                            </a:solidFill>
                                            <a:latin typeface="Cambria Math" panose="02040503050406030204" pitchFamily="18" charset="0"/>
                                          </a:rPr>
                                        </m:ctrlPr>
                                      </m:sSubPr>
                                      <m:e>
                                        <m:d>
                                          <m:dPr>
                                            <m:begChr m:val=""/>
                                            <m:endChr m:val="|"/>
                                            <m:ctrlPr>
                                              <a:rPr lang="pt-BR" sz="1800" b="0" i="1">
                                                <a:solidFill>
                                                  <a:schemeClr val="tx1"/>
                                                </a:solidFill>
                                                <a:latin typeface="Cambria Math" panose="02040503050406030204" pitchFamily="18" charset="0"/>
                                              </a:rPr>
                                            </m:ctrlPr>
                                          </m:dPr>
                                          <m:e>
                                            <m:r>
                                              <a:rPr lang="pt-BR" sz="1800" b="0" i="1">
                                                <a:solidFill>
                                                  <a:schemeClr val="tx1"/>
                                                </a:solidFill>
                                                <a:latin typeface="Cambria Math" panose="02040503050406030204" pitchFamily="18" charset="0"/>
                                              </a:rPr>
                                              <m:t>​</m:t>
                                            </m:r>
                                          </m:e>
                                        </m:d>
                                      </m:e>
                                      <m:sub>
                                        <m:r>
                                          <a:rPr lang="pt-BR" sz="1800" b="0" i="1">
                                            <a:solidFill>
                                              <a:schemeClr val="tx1"/>
                                            </a:solidFill>
                                            <a:latin typeface="Cambria Math" panose="02040503050406030204" pitchFamily="18" charset="0"/>
                                          </a:rPr>
                                          <m:t>𝑒</m:t>
                                        </m:r>
                                      </m:sub>
                                    </m:sSub>
                                    <m:r>
                                      <a:rPr lang="pt-BR" sz="1800" b="0" i="1">
                                        <a:solidFill>
                                          <a:schemeClr val="tx1"/>
                                        </a:solidFill>
                                        <a:latin typeface="Cambria Math" panose="02040503050406030204" pitchFamily="18" charset="0"/>
                                      </a:rPr>
                                      <m:t>−</m:t>
                                    </m:r>
                                    <m:d>
                                      <m:dPr>
                                        <m:ctrlPr>
                                          <a:rPr lang="pt-BR" sz="1800" b="0" i="1">
                                            <a:solidFill>
                                              <a:schemeClr val="tx1"/>
                                            </a:solidFill>
                                            <a:latin typeface="Cambria Math" panose="02040503050406030204" pitchFamily="18" charset="0"/>
                                          </a:rPr>
                                        </m:ctrlPr>
                                      </m:dPr>
                                      <m:e>
                                        <m:r>
                                          <a:rPr lang="pt-BR" sz="1800" b="0" i="1">
                                            <a:solidFill>
                                              <a:schemeClr val="tx1"/>
                                            </a:solidFill>
                                            <a:latin typeface="Cambria Math" panose="02040503050406030204" pitchFamily="18" charset="0"/>
                                          </a:rPr>
                                          <m:t>𝑢</m:t>
                                        </m:r>
                                        <m:r>
                                          <a:rPr lang="pt-BR" sz="1800" b="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r>
                                              <a:rPr lang="pt-BR" sz="1800" b="0" i="1" smtClean="0">
                                                <a:solidFill>
                                                  <a:schemeClr val="tx1"/>
                                                </a:solidFill>
                                                <a:latin typeface="Cambria Math" panose="02040503050406030204" pitchFamily="18" charset="0"/>
                                              </a:rPr>
                                              <m:t>𝑎</m:t>
                                            </m:r>
                                          </m:sub>
                                        </m:sSub>
                                      </m:e>
                                    </m:d>
                                    <m:sSub>
                                      <m:sSubPr>
                                        <m:ctrlPr>
                                          <a:rPr lang="pt-BR" sz="1800" b="0" i="1">
                                            <a:solidFill>
                                              <a:schemeClr val="tx1"/>
                                            </a:solidFill>
                                            <a:latin typeface="Cambria Math" panose="02040503050406030204" pitchFamily="18" charset="0"/>
                                          </a:rPr>
                                        </m:ctrlPr>
                                      </m:sSubPr>
                                      <m:e>
                                        <m:d>
                                          <m:dPr>
                                            <m:begChr m:val=""/>
                                            <m:endChr m:val="|"/>
                                            <m:ctrlPr>
                                              <a:rPr lang="pt-BR" sz="1800" b="0" i="1">
                                                <a:solidFill>
                                                  <a:schemeClr val="tx1"/>
                                                </a:solidFill>
                                                <a:latin typeface="Cambria Math" panose="02040503050406030204" pitchFamily="18" charset="0"/>
                                              </a:rPr>
                                            </m:ctrlPr>
                                          </m:dPr>
                                          <m:e>
                                            <m:r>
                                              <a:rPr lang="pt-BR" sz="1800" b="0" i="1">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e>
                                </m:d>
                                <m:r>
                                  <a:rPr lang="pt-BR" sz="1800" b="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acc>
                                      <m:accPr>
                                        <m:chr m:val="̅"/>
                                        <m:ctrlPr>
                                          <a:rPr lang="pt-BR" sz="1800" b="0" i="1">
                                            <a:solidFill>
                                              <a:schemeClr val="tx1"/>
                                            </a:solidFill>
                                            <a:latin typeface="Cambria Math" panose="02040503050406030204" pitchFamily="18" charset="0"/>
                                          </a:rPr>
                                        </m:ctrlPr>
                                      </m:accPr>
                                      <m:e>
                                        <m:r>
                                          <a:rPr lang="pt-BR" sz="1800" b="0" i="1">
                                            <a:solidFill>
                                              <a:schemeClr val="tx1"/>
                                            </a:solidFill>
                                            <a:latin typeface="Cambria Math" panose="02040503050406030204" pitchFamily="18" charset="0"/>
                                          </a:rPr>
                                          <m:t>𝑆</m:t>
                                        </m:r>
                                      </m:e>
                                    </m:acc>
                                  </m:e>
                                  <m:sub>
                                    <m:r>
                                      <a:rPr lang="pt-BR" sz="1800" b="0" i="1" smtClean="0">
                                        <a:solidFill>
                                          <a:schemeClr val="tx1"/>
                                        </a:solidFill>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left"/>
                              </m:oMathParaPr>
                              <m:oMath xmlns:m="http://schemas.openxmlformats.org/officeDocument/2006/math">
                                <m:r>
                                  <a:rPr lang="pt-BR" b="0" i="1" smtClean="0">
                                    <a:solidFill>
                                      <a:schemeClr val="tx1"/>
                                    </a:solidFill>
                                    <a:latin typeface="Cambria Math" panose="02040503050406030204" pitchFamily="18" charset="0"/>
                                  </a:rPr>
                                  <m:t>𝑃</m:t>
                                </m:r>
                                <m:r>
                                  <a:rPr lang="pt-BR" b="0" i="1" smtClean="0">
                                    <a:solidFill>
                                      <a:schemeClr val="tx1"/>
                                    </a:solidFill>
                                    <a:latin typeface="Cambria Math" panose="02040503050406030204" pitchFamily="18" charset="0"/>
                                  </a:rPr>
                                  <m:t>=1</m:t>
                                </m:r>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i="1" smtClean="0">
                                        <a:latin typeface="Cambria Math" panose="02040503050406030204" pitchFamily="18" charset="0"/>
                                      </a:rPr>
                                    </m:ctrlPr>
                                  </m:fPr>
                                  <m:num>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𝑎</m:t>
                                            </m:r>
                                          </m:e>
                                          <m:sub>
                                            <m:r>
                                              <a:rPr lang="pt-BR" sz="1800" b="0" i="1" smtClean="0">
                                                <a:latin typeface="Cambria Math" panose="02040503050406030204" pitchFamily="18" charset="0"/>
                                              </a:rPr>
                                              <m:t>1</m:t>
                                            </m:r>
                                          </m:sub>
                                        </m:sSub>
                                      </m:sub>
                                    </m:sSub>
                                  </m:num>
                                  <m:den>
                                    <m:r>
                                      <a:rPr lang="pt-BR" sz="1800" i="1">
                                        <a:latin typeface="Cambria Math" panose="02040503050406030204" pitchFamily="18" charset="0"/>
                                      </a:rPr>
                                      <m:t>𝜕</m:t>
                                    </m:r>
                                    <m:r>
                                      <a:rPr lang="pt-BR" sz="1800" i="1">
                                        <a:latin typeface="Cambria Math" panose="02040503050406030204" pitchFamily="18" charset="0"/>
                                      </a:rPr>
                                      <m:t>𝑡</m:t>
                                    </m:r>
                                  </m:den>
                                </m:f>
                                <m:r>
                                  <a:rPr lang="pt-BR" sz="1800" i="1">
                                    <a:latin typeface="Cambria Math" panose="02040503050406030204" pitchFamily="18" charset="0"/>
                                  </a:rPr>
                                  <m:t>=</m:t>
                                </m:r>
                                <m:f>
                                  <m:fPr>
                                    <m:ctrlPr>
                                      <a:rPr lang="pt-BR" sz="1800" i="1">
                                        <a:latin typeface="Cambria Math" panose="02040503050406030204" pitchFamily="18" charset="0"/>
                                      </a:rPr>
                                    </m:ctrlPr>
                                  </m:fPr>
                                  <m:num>
                                    <m:sSub>
                                      <m:sSubPr>
                                        <m:ctrlPr>
                                          <a:rPr lang="pt-BR" sz="1800" i="1">
                                            <a:latin typeface="Cambria Math" panose="02040503050406030204" pitchFamily="18" charset="0"/>
                                          </a:rPr>
                                        </m:ctrlPr>
                                      </m:sSubPr>
                                      <m:e>
                                        <m:r>
                                          <a:rPr lang="pt-BR" sz="1800" i="1">
                                            <a:latin typeface="Cambria Math" panose="02040503050406030204" pitchFamily="18" charset="0"/>
                                          </a:rPr>
                                          <m:t>𝐷</m:t>
                                        </m:r>
                                      </m:e>
                                      <m:sub>
                                        <m:r>
                                          <a:rPr lang="pt-BR" sz="1800" i="1">
                                            <a:latin typeface="Cambria Math" panose="02040503050406030204" pitchFamily="18" charset="0"/>
                                          </a:rPr>
                                          <m:t>𝑎𝑥</m:t>
                                        </m:r>
                                      </m:sub>
                                    </m:sSub>
                                  </m:num>
                                  <m:den>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num>
                                  <m:den>
                                    <m:r>
                                      <a:rPr lang="pt-BR" sz="1800" i="1">
                                        <a:latin typeface="Cambria Math" panose="02040503050406030204" pitchFamily="18" charset="0"/>
                                      </a:rPr>
                                      <m:t>𝜕</m:t>
                                    </m:r>
                                    <m:r>
                                      <a:rPr lang="pt-BR" sz="1800" i="1">
                                        <a:latin typeface="Cambria Math" panose="02040503050406030204" pitchFamily="18" charset="0"/>
                                      </a:rPr>
                                      <m:t>𝑧</m:t>
                                    </m:r>
                                  </m:den>
                                </m:f>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a:latin typeface="Cambria Math" panose="02040503050406030204" pitchFamily="18" charset="0"/>
                                          </a:rPr>
                                          <m:t>​</m:t>
                                        </m:r>
                                      </m:e>
                                    </m:d>
                                  </m:e>
                                  <m:sub>
                                    <m:r>
                                      <a:rPr lang="pt-BR" sz="1800" i="1">
                                        <a:latin typeface="Cambria Math" panose="02040503050406030204" pitchFamily="18" charset="0"/>
                                      </a:rPr>
                                      <m:t>𝑒</m:t>
                                    </m:r>
                                  </m:sub>
                                </m:sSub>
                                <m:r>
                                  <a:rPr lang="pt-BR" sz="1800" b="0" i="1" smtClean="0">
                                    <a:latin typeface="Cambria Math" panose="02040503050406030204" pitchFamily="18" charset="0"/>
                                  </a:rPr>
                                  <m:t>−</m:t>
                                </m:r>
                                <m:f>
                                  <m:fPr>
                                    <m:ctrlPr>
                                      <a:rPr lang="pt-BR" sz="1800" i="1">
                                        <a:latin typeface="Cambria Math" panose="02040503050406030204" pitchFamily="18" charset="0"/>
                                      </a:rPr>
                                    </m:ctrlPr>
                                  </m:fPr>
                                  <m:num>
                                    <m:sSub>
                                      <m:sSubPr>
                                        <m:ctrlPr>
                                          <a:rPr lang="pt-BR" sz="1800" i="1">
                                            <a:latin typeface="Cambria Math" panose="02040503050406030204" pitchFamily="18" charset="0"/>
                                          </a:rPr>
                                        </m:ctrlPr>
                                      </m:sSubPr>
                                      <m:e>
                                        <m:r>
                                          <a:rPr lang="pt-BR" sz="1800" i="1">
                                            <a:latin typeface="Cambria Math" panose="02040503050406030204" pitchFamily="18" charset="0"/>
                                          </a:rPr>
                                          <m:t>𝐷</m:t>
                                        </m:r>
                                      </m:e>
                                      <m:sub>
                                        <m:r>
                                          <a:rPr lang="pt-BR" sz="1800" i="1">
                                            <a:latin typeface="Cambria Math" panose="02040503050406030204" pitchFamily="18" charset="0"/>
                                          </a:rPr>
                                          <m:t>𝑎𝑥</m:t>
                                        </m:r>
                                      </m:sub>
                                    </m:sSub>
                                  </m:num>
                                  <m:den>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num>
                                  <m:den>
                                    <m:r>
                                      <a:rPr lang="pt-BR" sz="1800" i="1">
                                        <a:latin typeface="Cambria Math" panose="02040503050406030204" pitchFamily="18" charset="0"/>
                                      </a:rPr>
                                      <m:t>𝜕</m:t>
                                    </m:r>
                                    <m:r>
                                      <a:rPr lang="pt-BR" sz="1800" i="1">
                                        <a:latin typeface="Cambria Math" panose="02040503050406030204" pitchFamily="18" charset="0"/>
                                      </a:rPr>
                                      <m:t>𝑧</m:t>
                                    </m:r>
                                  </m:den>
                                </m:f>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a:latin typeface="Cambria Math" panose="02040503050406030204" pitchFamily="18" charset="0"/>
                                          </a:rPr>
                                          <m:t>​</m:t>
                                        </m:r>
                                      </m:e>
                                    </m:d>
                                  </m:e>
                                  <m:sub>
                                    <m:r>
                                      <a:rPr lang="pt-BR" sz="1800" b="0" i="1" smtClean="0">
                                        <a:latin typeface="Cambria Math" panose="02040503050406030204" pitchFamily="18" charset="0"/>
                                      </a:rPr>
                                      <m:t>0</m:t>
                                    </m:r>
                                  </m:sub>
                                </m:sSub>
                                <m:r>
                                  <a:rPr lang="pt-BR" sz="1800" b="0" i="1" smtClean="0">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1</m:t>
                                    </m:r>
                                  </m:num>
                                  <m:den>
                                    <m:r>
                                      <a:rPr lang="pt-BR" sz="1800" i="1">
                                        <a:latin typeface="Cambria Math" panose="02040503050406030204" pitchFamily="18" charset="0"/>
                                      </a:rPr>
                                      <m:t>𝜖</m:t>
                                    </m:r>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d>
                                  <m:dPr>
                                    <m:ctrlPr>
                                      <a:rPr lang="pt-BR" sz="1800" i="1">
                                        <a:latin typeface="Cambria Math" panose="02040503050406030204" pitchFamily="18" charset="0"/>
                                      </a:rPr>
                                    </m:ctrlPr>
                                  </m:dPr>
                                  <m:e>
                                    <m:r>
                                      <a:rPr lang="pt-BR" sz="1800" i="1">
                                        <a:latin typeface="Cambria Math" panose="02040503050406030204" pitchFamily="18" charset="0"/>
                                      </a:rPr>
                                      <m:t>𝑢</m:t>
                                    </m:r>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e>
                                </m:d>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i="1">
                                            <a:latin typeface="Cambria Math" panose="02040503050406030204" pitchFamily="18" charset="0"/>
                                          </a:rPr>
                                          <m:t>​</m:t>
                                        </m:r>
                                      </m:e>
                                    </m:d>
                                  </m:e>
                                  <m:sub>
                                    <m:r>
                                      <a:rPr lang="pt-BR" sz="1800" i="1">
                                        <a:latin typeface="Cambria Math" panose="02040503050406030204" pitchFamily="18" charset="0"/>
                                      </a:rPr>
                                      <m:t>𝑒</m:t>
                                    </m:r>
                                  </m:sub>
                                </m:sSub>
                                <m:r>
                                  <a:rPr lang="pt-BR" sz="1800" b="0" i="1" smtClean="0">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1</m:t>
                                    </m:r>
                                  </m:num>
                                  <m:den>
                                    <m:r>
                                      <a:rPr lang="pt-BR" sz="1800" i="1">
                                        <a:latin typeface="Cambria Math" panose="02040503050406030204" pitchFamily="18" charset="0"/>
                                      </a:rPr>
                                      <m:t>𝜖</m:t>
                                    </m:r>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d>
                                  <m:dPr>
                                    <m:ctrlPr>
                                      <a:rPr lang="pt-BR" sz="1800" i="1">
                                        <a:latin typeface="Cambria Math" panose="02040503050406030204" pitchFamily="18" charset="0"/>
                                      </a:rPr>
                                    </m:ctrlPr>
                                  </m:dPr>
                                  <m:e>
                                    <m:r>
                                      <a:rPr lang="pt-BR" sz="1800" i="1">
                                        <a:latin typeface="Cambria Math" panose="02040503050406030204" pitchFamily="18" charset="0"/>
                                      </a:rPr>
                                      <m:t>𝑢</m:t>
                                    </m:r>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e>
                                </m:d>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i="1">
                                            <a:latin typeface="Cambria Math" panose="02040503050406030204" pitchFamily="18" charset="0"/>
                                          </a:rPr>
                                          <m:t>​</m:t>
                                        </m:r>
                                      </m:e>
                                    </m:d>
                                  </m:e>
                                  <m:sub>
                                    <m:r>
                                      <a:rPr lang="pt-BR" sz="1800" i="1">
                                        <a:latin typeface="Cambria Math" panose="02040503050406030204" pitchFamily="18" charset="0"/>
                                      </a:rPr>
                                      <m:t>0</m:t>
                                    </m:r>
                                  </m:sub>
                                </m:sSub>
                                <m:r>
                                  <a:rPr lang="pt-BR" sz="1800" i="1">
                                    <a:latin typeface="Cambria Math" panose="02040503050406030204" pitchFamily="18" charset="0"/>
                                  </a:rPr>
                                  <m:t>−</m:t>
                                </m:r>
                                <m:sSub>
                                  <m:sSubPr>
                                    <m:ctrlPr>
                                      <a:rPr lang="pt-BR" sz="1800" i="1">
                                        <a:latin typeface="Cambria Math" panose="02040503050406030204" pitchFamily="18" charset="0"/>
                                      </a:rPr>
                                    </m:ctrlPr>
                                  </m:sSubPr>
                                  <m:e>
                                    <m:acc>
                                      <m:accPr>
                                        <m:chr m:val="̅"/>
                                        <m:ctrlPr>
                                          <a:rPr lang="pt-BR" sz="1800" i="1">
                                            <a:latin typeface="Cambria Math" panose="02040503050406030204" pitchFamily="18" charset="0"/>
                                          </a:rPr>
                                        </m:ctrlPr>
                                      </m:accPr>
                                      <m:e>
                                        <m:r>
                                          <a:rPr lang="pt-BR" sz="1800" i="1">
                                            <a:latin typeface="Cambria Math" panose="02040503050406030204" pitchFamily="18" charset="0"/>
                                          </a:rPr>
                                          <m:t>𝑆</m:t>
                                        </m:r>
                                      </m:e>
                                    </m:acc>
                                  </m:e>
                                  <m:sub>
                                    <m:r>
                                      <a:rPr lang="pt-BR" sz="1800" b="0" i="1" smtClean="0">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pPr algn="l"/>
                          <a14:m>
                            <m:oMathPara xmlns:m="http://schemas.openxmlformats.org/officeDocument/2006/math">
                              <m:oMathParaPr>
                                <m:jc m:val="left"/>
                              </m:oMathParaPr>
                              <m:oMath xmlns:m="http://schemas.openxmlformats.org/officeDocument/2006/math">
                                <m:f>
                                  <m:fPr>
                                    <m:ctrlPr>
                                      <a:rPr lang="pt-BR" sz="1800" i="1" smtClean="0">
                                        <a:latin typeface="Cambria Math" panose="02040503050406030204" pitchFamily="18" charset="0"/>
                                      </a:rPr>
                                    </m:ctrlPr>
                                  </m:fPr>
                                  <m:num>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i="1" smtClean="0">
                                            <a:latin typeface="Cambria Math" panose="02040503050406030204" pitchFamily="18" charset="0"/>
                                          </a:rPr>
                                          <m:t>𝑐</m:t>
                                        </m:r>
                                      </m:e>
                                      <m: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𝑎</m:t>
                                            </m:r>
                                          </m:e>
                                          <m:sub>
                                            <m:r>
                                              <a:rPr lang="pt-BR" sz="1800" b="0" i="1" smtClean="0">
                                                <a:latin typeface="Cambria Math" panose="02040503050406030204" pitchFamily="18" charset="0"/>
                                              </a:rPr>
                                              <m:t>1</m:t>
                                            </m:r>
                                          </m:sub>
                                        </m:sSub>
                                      </m:sub>
                                    </m:sSub>
                                  </m:num>
                                  <m:den>
                                    <m:r>
                                      <a:rPr lang="pt-BR" sz="1800" i="1">
                                        <a:latin typeface="Cambria Math" panose="02040503050406030204" pitchFamily="18" charset="0"/>
                                      </a:rPr>
                                      <m:t>𝜕</m:t>
                                    </m:r>
                                    <m:r>
                                      <a:rPr lang="pt-BR" sz="1800" i="1">
                                        <a:latin typeface="Cambria Math" panose="02040503050406030204" pitchFamily="18" charset="0"/>
                                      </a:rPr>
                                      <m:t>𝑡</m:t>
                                    </m:r>
                                  </m:den>
                                </m:f>
                                <m:r>
                                  <a:rPr lang="pt-BR" sz="1800" i="1">
                                    <a:latin typeface="Cambria Math" panose="02040503050406030204" pitchFamily="18" charset="0"/>
                                  </a:rPr>
                                  <m:t>=</m:t>
                                </m:r>
                                <m:f>
                                  <m:fPr>
                                    <m:ctrlPr>
                                      <a:rPr lang="pt-BR" sz="1800" i="1">
                                        <a:latin typeface="Cambria Math" panose="02040503050406030204" pitchFamily="18" charset="0"/>
                                      </a:rPr>
                                    </m:ctrlPr>
                                  </m:fPr>
                                  <m:num>
                                    <m:sSub>
                                      <m:sSubPr>
                                        <m:ctrlPr>
                                          <a:rPr lang="pt-BR" sz="1800" i="1">
                                            <a:latin typeface="Cambria Math" panose="02040503050406030204" pitchFamily="18" charset="0"/>
                                          </a:rPr>
                                        </m:ctrlPr>
                                      </m:sSubPr>
                                      <m:e>
                                        <m:r>
                                          <a:rPr lang="pt-BR" sz="1800" i="1">
                                            <a:latin typeface="Cambria Math" panose="02040503050406030204" pitchFamily="18" charset="0"/>
                                          </a:rPr>
                                          <m:t>𝐷</m:t>
                                        </m:r>
                                      </m:e>
                                      <m:sub>
                                        <m:r>
                                          <a:rPr lang="pt-BR" sz="1800" i="1">
                                            <a:latin typeface="Cambria Math" panose="02040503050406030204" pitchFamily="18" charset="0"/>
                                          </a:rPr>
                                          <m:t>𝑎𝑥</m:t>
                                        </m:r>
                                      </m:sub>
                                    </m:sSub>
                                  </m:num>
                                  <m:den>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num>
                                  <m:den>
                                    <m:r>
                                      <a:rPr lang="pt-BR" sz="1800" i="1">
                                        <a:latin typeface="Cambria Math" panose="02040503050406030204" pitchFamily="18" charset="0"/>
                                      </a:rPr>
                                      <m:t>𝜕</m:t>
                                    </m:r>
                                    <m:r>
                                      <a:rPr lang="pt-BR" sz="1800" i="1">
                                        <a:latin typeface="Cambria Math" panose="02040503050406030204" pitchFamily="18" charset="0"/>
                                      </a:rPr>
                                      <m:t>𝑧</m:t>
                                    </m:r>
                                  </m:den>
                                </m:f>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a:latin typeface="Cambria Math" panose="02040503050406030204" pitchFamily="18" charset="0"/>
                                          </a:rPr>
                                          <m:t>​</m:t>
                                        </m:r>
                                      </m:e>
                                    </m:d>
                                  </m:e>
                                  <m:sub>
                                    <m:r>
                                      <a:rPr lang="pt-BR" sz="1800" i="1">
                                        <a:latin typeface="Cambria Math" panose="02040503050406030204" pitchFamily="18" charset="0"/>
                                      </a:rPr>
                                      <m:t>𝑒</m:t>
                                    </m:r>
                                  </m:sub>
                                </m:sSub>
                                <m:r>
                                  <a:rPr lang="pt-BR" sz="1800" i="1">
                                    <a:latin typeface="Cambria Math" panose="02040503050406030204" pitchFamily="18" charset="0"/>
                                  </a:rPr>
                                  <m:t>−</m:t>
                                </m:r>
                                <m:d>
                                  <m:dPr>
                                    <m:ctrlPr>
                                      <a:rPr lang="pt-BR" sz="1800" b="0" i="1" smtClean="0">
                                        <a:latin typeface="Cambria Math" panose="02040503050406030204" pitchFamily="18" charset="0"/>
                                      </a:rPr>
                                    </m:ctrlPr>
                                  </m:dPr>
                                  <m:e>
                                    <m:f>
                                      <m:fPr>
                                        <m:ctrlPr>
                                          <a:rPr lang="pt-BR" sz="1800" i="1">
                                            <a:latin typeface="Cambria Math" panose="02040503050406030204" pitchFamily="18" charset="0"/>
                                          </a:rPr>
                                        </m:ctrlPr>
                                      </m:fPr>
                                      <m:num>
                                        <m:sSub>
                                          <m:sSubPr>
                                            <m:ctrlPr>
                                              <a:rPr lang="pt-BR" sz="1800" i="1">
                                                <a:latin typeface="Cambria Math" panose="02040503050406030204" pitchFamily="18" charset="0"/>
                                              </a:rPr>
                                            </m:ctrlPr>
                                          </m:sSubPr>
                                          <m:e>
                                            <m:r>
                                              <a:rPr lang="pt-BR" sz="1800" i="1">
                                                <a:latin typeface="Cambria Math" panose="02040503050406030204" pitchFamily="18" charset="0"/>
                                              </a:rPr>
                                              <m:t>𝐷</m:t>
                                            </m:r>
                                          </m:e>
                                          <m:sub>
                                            <m:r>
                                              <a:rPr lang="pt-BR" sz="1800" i="1">
                                                <a:latin typeface="Cambria Math" panose="02040503050406030204" pitchFamily="18" charset="0"/>
                                              </a:rPr>
                                              <m:t>𝑎𝑥</m:t>
                                            </m:r>
                                          </m:sub>
                                        </m:sSub>
                                      </m:num>
                                      <m:den>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num>
                                      <m:den>
                                        <m:r>
                                          <a:rPr lang="pt-BR" sz="1800" i="1">
                                            <a:latin typeface="Cambria Math" panose="02040503050406030204" pitchFamily="18" charset="0"/>
                                          </a:rPr>
                                          <m:t>𝜕</m:t>
                                        </m:r>
                                        <m:r>
                                          <a:rPr lang="pt-BR" sz="1800" i="1">
                                            <a:latin typeface="Cambria Math" panose="02040503050406030204" pitchFamily="18" charset="0"/>
                                          </a:rPr>
                                          <m:t>𝑧</m:t>
                                        </m:r>
                                      </m:den>
                                    </m:f>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a:latin typeface="Cambria Math" panose="02040503050406030204" pitchFamily="18" charset="0"/>
                                              </a:rPr>
                                              <m:t>​</m:t>
                                            </m:r>
                                          </m:e>
                                        </m:d>
                                      </m:e>
                                      <m:sub>
                                        <m:r>
                                          <a:rPr lang="pt-BR" sz="1800" i="1">
                                            <a:latin typeface="Cambria Math" panose="02040503050406030204" pitchFamily="18" charset="0"/>
                                          </a:rPr>
                                          <m:t>0</m:t>
                                        </m:r>
                                      </m:sub>
                                    </m:sSub>
                                    <m:r>
                                      <a:rPr lang="pt-BR" sz="1800" b="0" i="1" smtClean="0">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1</m:t>
                                        </m:r>
                                      </m:num>
                                      <m:den>
                                        <m:r>
                                          <a:rPr lang="pt-BR" sz="1800" i="1">
                                            <a:latin typeface="Cambria Math" panose="02040503050406030204" pitchFamily="18" charset="0"/>
                                          </a:rPr>
                                          <m:t>𝜖</m:t>
                                        </m:r>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d>
                                      <m:dPr>
                                        <m:ctrlPr>
                                          <a:rPr lang="pt-BR" sz="1800" i="1">
                                            <a:latin typeface="Cambria Math" panose="02040503050406030204" pitchFamily="18" charset="0"/>
                                          </a:rPr>
                                        </m:ctrlPr>
                                      </m:dPr>
                                      <m:e>
                                        <m:r>
                                          <a:rPr lang="pt-BR" sz="1800" i="1">
                                            <a:latin typeface="Cambria Math" panose="02040503050406030204" pitchFamily="18" charset="0"/>
                                          </a:rPr>
                                          <m:t>𝑢</m:t>
                                        </m:r>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e>
                                    </m:d>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i="1">
                                                <a:latin typeface="Cambria Math" panose="02040503050406030204" pitchFamily="18" charset="0"/>
                                              </a:rPr>
                                              <m:t>​</m:t>
                                            </m:r>
                                          </m:e>
                                        </m:d>
                                      </m:e>
                                      <m:sub>
                                        <m:r>
                                          <a:rPr lang="pt-BR" sz="1800" i="1">
                                            <a:latin typeface="Cambria Math" panose="02040503050406030204" pitchFamily="18" charset="0"/>
                                          </a:rPr>
                                          <m:t>0</m:t>
                                        </m:r>
                                      </m:sub>
                                    </m:sSub>
                                  </m:e>
                                </m:d>
                                <m:r>
                                  <a:rPr lang="pt-BR" sz="1800" i="1">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1</m:t>
                                    </m:r>
                                  </m:num>
                                  <m:den>
                                    <m:r>
                                      <a:rPr lang="pt-BR" sz="1800" i="1">
                                        <a:latin typeface="Cambria Math" panose="02040503050406030204" pitchFamily="18" charset="0"/>
                                      </a:rPr>
                                      <m:t>𝜖</m:t>
                                    </m:r>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d>
                                  <m:dPr>
                                    <m:ctrlPr>
                                      <a:rPr lang="pt-BR" sz="1800" i="1">
                                        <a:latin typeface="Cambria Math" panose="02040503050406030204" pitchFamily="18" charset="0"/>
                                      </a:rPr>
                                    </m:ctrlPr>
                                  </m:dPr>
                                  <m:e>
                                    <m:r>
                                      <a:rPr lang="pt-BR" sz="1800" i="1">
                                        <a:latin typeface="Cambria Math" panose="02040503050406030204" pitchFamily="18" charset="0"/>
                                      </a:rPr>
                                      <m:t>𝑢</m:t>
                                    </m:r>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e>
                                </m:d>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i="1">
                                            <a:latin typeface="Cambria Math" panose="02040503050406030204" pitchFamily="18" charset="0"/>
                                          </a:rPr>
                                          <m:t>​</m:t>
                                        </m:r>
                                      </m:e>
                                    </m:d>
                                  </m:e>
                                  <m:sub>
                                    <m:r>
                                      <a:rPr lang="pt-BR" sz="1800" i="1">
                                        <a:latin typeface="Cambria Math" panose="02040503050406030204" pitchFamily="18" charset="0"/>
                                      </a:rPr>
                                      <m:t>𝑒</m:t>
                                    </m:r>
                                  </m:sub>
                                </m:sSub>
                                <m:r>
                                  <a:rPr lang="pt-BR" sz="1800" i="1">
                                    <a:latin typeface="Cambria Math" panose="02040503050406030204" pitchFamily="18" charset="0"/>
                                  </a:rPr>
                                  <m:t>−</m:t>
                                </m:r>
                                <m:sSub>
                                  <m:sSubPr>
                                    <m:ctrlPr>
                                      <a:rPr lang="pt-BR" sz="1800" i="1">
                                        <a:latin typeface="Cambria Math" panose="02040503050406030204" pitchFamily="18" charset="0"/>
                                      </a:rPr>
                                    </m:ctrlPr>
                                  </m:sSubPr>
                                  <m:e>
                                    <m:acc>
                                      <m:accPr>
                                        <m:chr m:val="̅"/>
                                        <m:ctrlPr>
                                          <a:rPr lang="pt-BR" sz="1800" i="1">
                                            <a:latin typeface="Cambria Math" panose="02040503050406030204" pitchFamily="18" charset="0"/>
                                          </a:rPr>
                                        </m:ctrlPr>
                                      </m:accPr>
                                      <m:e>
                                        <m:r>
                                          <a:rPr lang="pt-BR" sz="1800" i="1">
                                            <a:latin typeface="Cambria Math" panose="02040503050406030204" pitchFamily="18" charset="0"/>
                                          </a:rPr>
                                          <m:t>𝑆</m:t>
                                        </m:r>
                                      </m:e>
                                    </m:acc>
                                  </m:e>
                                  <m:sub>
                                    <m:r>
                                      <a:rPr lang="pt-BR" sz="1800" b="0" i="1" smtClean="0">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𝐷</m:t>
                                    </m:r>
                                  </m:e>
                                  <m:sub>
                                    <m:r>
                                      <a:rPr lang="pt-BR" i="1">
                                        <a:latin typeface="Cambria Math" panose="02040503050406030204" pitchFamily="18" charset="0"/>
                                      </a:rPr>
                                      <m:t>𝑎𝑥</m:t>
                                    </m:r>
                                  </m:sub>
                                </m:sSub>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num>
                                  <m:den>
                                    <m:r>
                                      <a:rPr lang="pt-BR" i="1">
                                        <a:latin typeface="Cambria Math" panose="02040503050406030204" pitchFamily="18" charset="0"/>
                                      </a:rPr>
                                      <m:t>𝜕</m:t>
                                    </m:r>
                                    <m:r>
                                      <a:rPr lang="pt-BR" i="1">
                                        <a:latin typeface="Cambria Math" panose="02040503050406030204" pitchFamily="18" charset="0"/>
                                      </a:rPr>
                                      <m:t>𝑧</m:t>
                                    </m:r>
                                  </m:den>
                                </m:f>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b="0" i="1" smtClean="0">
                                        <a:latin typeface="Cambria Math" panose="02040503050406030204" pitchFamily="18" charset="0"/>
                                      </a:rPr>
                                      <m:t>0</m:t>
                                    </m:r>
                                  </m:sub>
                                </m:sSub>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𝑢</m:t>
                                    </m:r>
                                  </m:num>
                                  <m:den>
                                    <m:r>
                                      <a:rPr lang="pt-BR" i="1">
                                        <a:latin typeface="Cambria Math" panose="02040503050406030204" pitchFamily="18" charset="0"/>
                                      </a:rPr>
                                      <m:t>𝜖</m:t>
                                    </m:r>
                                  </m:den>
                                </m:f>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a:latin typeface="Cambria Math" panose="02040503050406030204" pitchFamily="18" charset="0"/>
                                          </a:rPr>
                                          <m:t>​</m:t>
                                        </m:r>
                                      </m:e>
                                    </m:d>
                                  </m:e>
                                  <m:sub>
                                    <m:r>
                                      <a:rPr lang="pt-BR" b="0" i="1" smtClean="0">
                                        <a:latin typeface="Cambria Math" panose="02040503050406030204" pitchFamily="18" charset="0"/>
                                      </a:rPr>
                                      <m:t>0</m:t>
                                    </m:r>
                                  </m:sub>
                                </m:sSub>
                                <m:r>
                                  <a:rPr lang="pt-BR" i="1">
                                    <a:latin typeface="Cambria Math" panose="02040503050406030204" pitchFamily="18" charset="0"/>
                                  </a:rPr>
                                  <m:t>=−</m:t>
                                </m:r>
                                <m:d>
                                  <m:dPr>
                                    <m:ctrlPr>
                                      <a:rPr lang="pt-BR" b="0" i="1" smtClean="0">
                                        <a:latin typeface="Cambria Math" panose="02040503050406030204" pitchFamily="18" charset="0"/>
                                      </a:rPr>
                                    </m:ctrlPr>
                                  </m:dPr>
                                  <m:e>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𝐹</m:t>
                                            </m:r>
                                          </m:e>
                                          <m:sub>
                                            <m:r>
                                              <a:rPr lang="pt-BR" b="0" i="1" smtClean="0">
                                                <a:latin typeface="Cambria Math" panose="02040503050406030204" pitchFamily="18" charset="0"/>
                                              </a:rPr>
                                              <m:t>𝑓</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𝑊</m:t>
                                            </m:r>
                                          </m:e>
                                          <m:sub>
                                            <m:r>
                                              <a:rPr lang="pt-BR" b="0" i="1" smtClean="0">
                                                <a:latin typeface="Cambria Math" panose="02040503050406030204" pitchFamily="18" charset="0"/>
                                              </a:rPr>
                                              <m:t>𝑎</m:t>
                                            </m:r>
                                          </m:sub>
                                        </m:sSub>
                                      </m:num>
                                      <m:den>
                                        <m:r>
                                          <a:rPr lang="pt-BR" b="0" i="1" smtClean="0">
                                            <a:latin typeface="Cambria Math" panose="02040503050406030204" pitchFamily="18" charset="0"/>
                                          </a:rPr>
                                          <m:t>𝑀</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𝑀</m:t>
                                            </m:r>
                                          </m:e>
                                          <m:sub>
                                            <m:r>
                                              <a:rPr lang="pt-BR" b="0" i="1" smtClean="0">
                                                <a:latin typeface="Cambria Math" panose="02040503050406030204" pitchFamily="18" charset="0"/>
                                              </a:rPr>
                                              <m:t>𝑎</m:t>
                                            </m:r>
                                          </m:sub>
                                        </m:sSub>
                                      </m:den>
                                    </m:f>
                                  </m:e>
                                </m:d>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𝑢</m:t>
                                    </m:r>
                                  </m:e>
                                  <m:sub>
                                    <m:r>
                                      <a:rPr lang="pt-BR" b="0" i="1" smtClean="0">
                                        <a:latin typeface="Cambria Math" panose="02040503050406030204" pitchFamily="18" charset="0"/>
                                      </a:rPr>
                                      <m:t>𝑓</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sSub>
                                      <m:sSubPr>
                                        <m:ctrlPr>
                                          <a:rPr lang="pt-BR" b="0" i="1" smtClean="0">
                                            <a:latin typeface="Cambria Math" panose="02040503050406030204" pitchFamily="18" charset="0"/>
                                          </a:rPr>
                                        </m:ctrlPr>
                                      </m:sSubPr>
                                      <m:e>
                                        <m:r>
                                          <a:rPr lang="pt-BR" b="0" i="1" smtClean="0">
                                            <a:latin typeface="Cambria Math" panose="02040503050406030204" pitchFamily="18" charset="0"/>
                                          </a:rPr>
                                          <m:t>𝑎</m:t>
                                        </m:r>
                                      </m:e>
                                      <m:sub>
                                        <m:r>
                                          <a:rPr lang="pt-BR" b="0" i="1" smtClean="0">
                                            <a:latin typeface="Cambria Math" panose="02040503050406030204" pitchFamily="18" charset="0"/>
                                          </a:rPr>
                                          <m:t>𝑓</m:t>
                                        </m:r>
                                      </m:sub>
                                    </m:sSub>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b="0" dirty="0" smtClean="0">
                              <a:solidFill>
                                <a:schemeClr val="tx1"/>
                              </a:solidFill>
                            </a:rPr>
                            <a:t>Condição de contorno em z = 0</a:t>
                          </a: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8777">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sSub>
                                      <m:sSubPr>
                                        <m:ctrlPr>
                                          <a:rPr lang="pt-BR" sz="1800" b="0" i="1">
                                            <a:solidFill>
                                              <a:schemeClr val="tx1"/>
                                            </a:solidFill>
                                            <a:latin typeface="Cambria Math" panose="02040503050406030204" pitchFamily="18" charset="0"/>
                                          </a:rPr>
                                        </m:ctrlPr>
                                      </m:sSub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r>
                                              <a:rPr lang="pt-BR" sz="1800" b="0" i="1" smtClean="0">
                                                <a:solidFill>
                                                  <a:schemeClr val="tx1"/>
                                                </a:solidFill>
                                                <a:latin typeface="Cambria Math" panose="02040503050406030204" pitchFamily="18" charset="0"/>
                                              </a:rPr>
                                              <m:t>𝑎</m:t>
                                            </m:r>
                                          </m:sub>
                                        </m:sSub>
                                      </m:e>
                                      <m:sub>
                                        <m:r>
                                          <a:rPr lang="pt-BR" sz="1800" b="0" i="1" smtClean="0">
                                            <a:solidFill>
                                              <a:schemeClr val="tx1"/>
                                            </a:solidFill>
                                            <a:latin typeface="Cambria Math" panose="02040503050406030204" pitchFamily="18" charset="0"/>
                                          </a:rPr>
                                          <m:t>1</m:t>
                                        </m:r>
                                      </m:sub>
                                    </m:sSub>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𝑡</m:t>
                                    </m:r>
                                  </m:den>
                                </m:f>
                                <m:r>
                                  <a:rPr lang="pt-BR" sz="1800" i="1">
                                    <a:latin typeface="Cambria Math" panose="02040503050406030204" pitchFamily="18" charset="0"/>
                                  </a:rPr>
                                  <m:t>=</m:t>
                                </m:r>
                                <m:f>
                                  <m:fPr>
                                    <m:ctrlPr>
                                      <a:rPr lang="pt-BR" sz="1800" i="1">
                                        <a:latin typeface="Cambria Math" panose="02040503050406030204" pitchFamily="18" charset="0"/>
                                      </a:rPr>
                                    </m:ctrlPr>
                                  </m:fPr>
                                  <m:num>
                                    <m:sSub>
                                      <m:sSubPr>
                                        <m:ctrlPr>
                                          <a:rPr lang="pt-BR" sz="1800" i="1">
                                            <a:latin typeface="Cambria Math" panose="02040503050406030204" pitchFamily="18" charset="0"/>
                                          </a:rPr>
                                        </m:ctrlPr>
                                      </m:sSubPr>
                                      <m:e>
                                        <m:r>
                                          <a:rPr lang="pt-BR" sz="1800" i="1">
                                            <a:latin typeface="Cambria Math" panose="02040503050406030204" pitchFamily="18" charset="0"/>
                                          </a:rPr>
                                          <m:t>𝐷</m:t>
                                        </m:r>
                                      </m:e>
                                      <m:sub>
                                        <m:r>
                                          <a:rPr lang="pt-BR" sz="1800" i="1">
                                            <a:latin typeface="Cambria Math" panose="02040503050406030204" pitchFamily="18" charset="0"/>
                                          </a:rPr>
                                          <m:t>𝑎𝑥</m:t>
                                        </m:r>
                                      </m:sub>
                                    </m:sSub>
                                  </m:num>
                                  <m:den>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num>
                                  <m:den>
                                    <m:r>
                                      <a:rPr lang="pt-BR" sz="1800" i="1">
                                        <a:latin typeface="Cambria Math" panose="02040503050406030204" pitchFamily="18" charset="0"/>
                                      </a:rPr>
                                      <m:t>𝜕</m:t>
                                    </m:r>
                                    <m:r>
                                      <a:rPr lang="pt-BR" sz="1800" i="1">
                                        <a:latin typeface="Cambria Math" panose="02040503050406030204" pitchFamily="18" charset="0"/>
                                      </a:rPr>
                                      <m:t>𝑧</m:t>
                                    </m:r>
                                  </m:den>
                                </m:f>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a:latin typeface="Cambria Math" panose="02040503050406030204" pitchFamily="18" charset="0"/>
                                          </a:rPr>
                                          <m:t>​</m:t>
                                        </m:r>
                                      </m:e>
                                    </m:d>
                                  </m:e>
                                  <m:sub>
                                    <m:r>
                                      <a:rPr lang="pt-BR" sz="1800" i="1">
                                        <a:latin typeface="Cambria Math" panose="02040503050406030204" pitchFamily="18" charset="0"/>
                                      </a:rPr>
                                      <m:t>𝑒</m:t>
                                    </m:r>
                                  </m:sub>
                                </m:sSub>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𝑢</m:t>
                                    </m:r>
                                  </m:e>
                                  <m:sub>
                                    <m:r>
                                      <a:rPr lang="pt-BR" sz="1800" b="0" i="1" smtClean="0">
                                        <a:latin typeface="Cambria Math" panose="02040503050406030204" pitchFamily="18" charset="0"/>
                                      </a:rPr>
                                      <m:t>𝑓</m:t>
                                    </m:r>
                                  </m:sub>
                                </m:sSub>
                                <m:r>
                                  <a:rPr lang="pt-BR" sz="1800"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sSub>
                                      <m:sSubPr>
                                        <m:ctrlPr>
                                          <a:rPr lang="pt-BR" b="0" i="1" smtClean="0">
                                            <a:latin typeface="Cambria Math" panose="02040503050406030204" pitchFamily="18" charset="0"/>
                                          </a:rPr>
                                        </m:ctrlPr>
                                      </m:sSubPr>
                                      <m:e>
                                        <m:r>
                                          <a:rPr lang="pt-BR" b="0" i="1" smtClean="0">
                                            <a:latin typeface="Cambria Math" panose="02040503050406030204" pitchFamily="18" charset="0"/>
                                          </a:rPr>
                                          <m:t>𝑎</m:t>
                                        </m:r>
                                      </m:e>
                                      <m:sub>
                                        <m:r>
                                          <a:rPr lang="pt-BR" b="0" i="1" smtClean="0">
                                            <a:latin typeface="Cambria Math" panose="02040503050406030204" pitchFamily="18" charset="0"/>
                                          </a:rPr>
                                          <m:t>𝑓</m:t>
                                        </m:r>
                                      </m:sub>
                                    </m:sSub>
                                  </m:sub>
                                </m:sSub>
                                <m:r>
                                  <a:rPr lang="pt-BR" sz="1800" b="0" i="1" smtClean="0">
                                    <a:latin typeface="Cambria Math" panose="02040503050406030204" pitchFamily="18" charset="0"/>
                                  </a:rPr>
                                  <m:t>)</m:t>
                                </m:r>
                                <m:r>
                                  <a:rPr lang="pt-BR" sz="1800" i="1">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1</m:t>
                                    </m:r>
                                  </m:num>
                                  <m:den>
                                    <m:r>
                                      <a:rPr lang="pt-BR" sz="1800" i="1">
                                        <a:latin typeface="Cambria Math" panose="02040503050406030204" pitchFamily="18" charset="0"/>
                                      </a:rPr>
                                      <m:t>𝜖</m:t>
                                    </m:r>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d>
                                  <m:dPr>
                                    <m:ctrlPr>
                                      <a:rPr lang="pt-BR" sz="1800" i="1">
                                        <a:latin typeface="Cambria Math" panose="02040503050406030204" pitchFamily="18" charset="0"/>
                                      </a:rPr>
                                    </m:ctrlPr>
                                  </m:dPr>
                                  <m:e>
                                    <m:r>
                                      <a:rPr lang="pt-BR" sz="1800" i="1">
                                        <a:latin typeface="Cambria Math" panose="02040503050406030204" pitchFamily="18" charset="0"/>
                                      </a:rPr>
                                      <m:t>𝑢</m:t>
                                    </m:r>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e>
                                </m:d>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i="1">
                                            <a:latin typeface="Cambria Math" panose="02040503050406030204" pitchFamily="18" charset="0"/>
                                          </a:rPr>
                                          <m:t>​</m:t>
                                        </m:r>
                                      </m:e>
                                    </m:d>
                                  </m:e>
                                  <m:sub>
                                    <m:r>
                                      <a:rPr lang="pt-BR" sz="1800" b="0" i="1" smtClean="0">
                                        <a:latin typeface="Cambria Math" panose="02040503050406030204" pitchFamily="18" charset="0"/>
                                      </a:rPr>
                                      <m:t>1</m:t>
                                    </m:r>
                                  </m:sub>
                                </m:sSub>
                                <m:r>
                                  <a:rPr lang="pt-BR" sz="1800" i="1">
                                    <a:latin typeface="Cambria Math" panose="02040503050406030204" pitchFamily="18" charset="0"/>
                                  </a:rPr>
                                  <m:t>−</m:t>
                                </m:r>
                                <m:sSub>
                                  <m:sSubPr>
                                    <m:ctrlPr>
                                      <a:rPr lang="pt-BR" sz="1800" i="1">
                                        <a:latin typeface="Cambria Math" panose="02040503050406030204" pitchFamily="18" charset="0"/>
                                      </a:rPr>
                                    </m:ctrlPr>
                                  </m:sSubPr>
                                  <m:e>
                                    <m:acc>
                                      <m:accPr>
                                        <m:chr m:val="̅"/>
                                        <m:ctrlPr>
                                          <a:rPr lang="pt-BR" sz="1800" i="1">
                                            <a:latin typeface="Cambria Math" panose="02040503050406030204" pitchFamily="18" charset="0"/>
                                          </a:rPr>
                                        </m:ctrlPr>
                                      </m:accPr>
                                      <m:e>
                                        <m:r>
                                          <a:rPr lang="pt-BR" sz="1800" i="1">
                                            <a:latin typeface="Cambria Math" panose="02040503050406030204" pitchFamily="18" charset="0"/>
                                          </a:rPr>
                                          <m:t>𝑆</m:t>
                                        </m:r>
                                      </m:e>
                                    </m:acc>
                                  </m:e>
                                  <m:sub>
                                    <m:r>
                                      <a:rPr lang="pt-BR" sz="1800" b="0" i="1" smtClean="0">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b="0" dirty="0" smtClean="0">
                              <a:solidFill>
                                <a:schemeClr val="tx1"/>
                              </a:solidFill>
                            </a:rPr>
                            <a:t>Aproximação de primeira ordem para o termo advectivo</a:t>
                          </a: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8777">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sSub>
                                      <m:sSubPr>
                                        <m:ctrlPr>
                                          <a:rPr lang="pt-BR" sz="1800" b="0" i="1">
                                            <a:solidFill>
                                              <a:schemeClr val="tx1"/>
                                            </a:solidFill>
                                            <a:latin typeface="Cambria Math" panose="02040503050406030204" pitchFamily="18" charset="0"/>
                                          </a:rPr>
                                        </m:ctrlPr>
                                      </m:sSub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r>
                                              <a:rPr lang="pt-BR" sz="1800" b="0" i="1" smtClean="0">
                                                <a:solidFill>
                                                  <a:schemeClr val="tx1"/>
                                                </a:solidFill>
                                                <a:latin typeface="Cambria Math" panose="02040503050406030204" pitchFamily="18" charset="0"/>
                                              </a:rPr>
                                              <m:t>𝑎</m:t>
                                            </m:r>
                                          </m:sub>
                                        </m:sSub>
                                      </m:e>
                                      <m:sub>
                                        <m:r>
                                          <a:rPr lang="pt-BR" sz="1800" b="0" i="1" smtClean="0">
                                            <a:solidFill>
                                              <a:schemeClr val="tx1"/>
                                            </a:solidFill>
                                            <a:latin typeface="Cambria Math" panose="02040503050406030204" pitchFamily="18" charset="0"/>
                                          </a:rPr>
                                          <m:t>1</m:t>
                                        </m:r>
                                      </m:sub>
                                    </m:sSub>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𝑡</m:t>
                                    </m:r>
                                  </m:den>
                                </m:f>
                                <m:r>
                                  <a:rPr lang="pt-BR" sz="1800" i="1">
                                    <a:latin typeface="Cambria Math" panose="02040503050406030204" pitchFamily="18" charset="0"/>
                                  </a:rPr>
                                  <m:t>=</m:t>
                                </m:r>
                                <m:f>
                                  <m:fPr>
                                    <m:ctrlPr>
                                      <a:rPr lang="pt-BR" sz="1800" i="1">
                                        <a:latin typeface="Cambria Math" panose="02040503050406030204" pitchFamily="18" charset="0"/>
                                      </a:rPr>
                                    </m:ctrlPr>
                                  </m:fPr>
                                  <m:num>
                                    <m:sSub>
                                      <m:sSubPr>
                                        <m:ctrlPr>
                                          <a:rPr lang="pt-BR" sz="1800" i="1">
                                            <a:latin typeface="Cambria Math" panose="02040503050406030204" pitchFamily="18" charset="0"/>
                                          </a:rPr>
                                        </m:ctrlPr>
                                      </m:sSubPr>
                                      <m:e>
                                        <m:r>
                                          <a:rPr lang="pt-BR" sz="1800" i="1">
                                            <a:latin typeface="Cambria Math" panose="02040503050406030204" pitchFamily="18" charset="0"/>
                                          </a:rPr>
                                          <m:t>𝐷</m:t>
                                        </m:r>
                                      </m:e>
                                      <m:sub>
                                        <m:r>
                                          <a:rPr lang="pt-BR" sz="1800" i="1">
                                            <a:latin typeface="Cambria Math" panose="02040503050406030204" pitchFamily="18" charset="0"/>
                                          </a:rPr>
                                          <m:t>𝑎𝑥</m:t>
                                        </m:r>
                                      </m:sub>
                                    </m:sSub>
                                  </m:num>
                                  <m:den>
                                    <m:r>
                                      <m:rPr>
                                        <m:sty m:val="p"/>
                                      </m:rPr>
                                      <a:rPr lang="pt-BR" sz="1800">
                                        <a:latin typeface="Cambria Math" panose="02040503050406030204" pitchFamily="18" charset="0"/>
                                      </a:rPr>
                                      <m:t>Δ</m:t>
                                    </m:r>
                                    <m:sSup>
                                      <m:sSupPr>
                                        <m:ctrlPr>
                                          <a:rPr lang="pt-BR" sz="1800" b="0" i="1" smtClean="0">
                                            <a:latin typeface="Cambria Math" panose="02040503050406030204" pitchFamily="18" charset="0"/>
                                          </a:rPr>
                                        </m:ctrlPr>
                                      </m:sSupPr>
                                      <m:e>
                                        <m:r>
                                          <a:rPr lang="pt-BR" sz="1800" b="0" i="1" smtClean="0">
                                            <a:latin typeface="Cambria Math" panose="02040503050406030204" pitchFamily="18" charset="0"/>
                                          </a:rPr>
                                          <m:t>𝑧</m:t>
                                        </m:r>
                                      </m:e>
                                      <m:sup>
                                        <m:r>
                                          <a:rPr lang="pt-BR" sz="1800" b="0" i="1" smtClean="0">
                                            <a:latin typeface="Cambria Math" panose="02040503050406030204" pitchFamily="18" charset="0"/>
                                          </a:rPr>
                                          <m:t>2</m:t>
                                        </m:r>
                                      </m:sup>
                                    </m:sSup>
                                  </m:den>
                                </m:f>
                                <m:r>
                                  <a:rPr lang="pt-BR" sz="1800" i="1">
                                    <a:latin typeface="Cambria Math" panose="02040503050406030204" pitchFamily="18" charset="0"/>
                                  </a:rPr>
                                  <m:t>⋅</m:t>
                                </m:r>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𝑎</m:t>
                                        </m:r>
                                      </m:e>
                                      <m:sub>
                                        <m:r>
                                          <a:rPr lang="pt-BR" sz="1800" b="0" i="1" smtClean="0">
                                            <a:latin typeface="Cambria Math" panose="02040503050406030204" pitchFamily="18" charset="0"/>
                                          </a:rPr>
                                          <m:t>2</m:t>
                                        </m:r>
                                      </m:sub>
                                    </m:sSub>
                                  </m:sub>
                                </m:sSub>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𝑎</m:t>
                                        </m:r>
                                      </m:e>
                                      <m:sub>
                                        <m:r>
                                          <a:rPr lang="pt-BR" sz="1800" b="0" i="1" smtClean="0">
                                            <a:latin typeface="Cambria Math" panose="02040503050406030204" pitchFamily="18" charset="0"/>
                                          </a:rPr>
                                          <m:t>1</m:t>
                                        </m:r>
                                      </m:sub>
                                    </m:sSub>
                                  </m:sub>
                                </m:sSub>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𝑢</m:t>
                                    </m:r>
                                  </m:e>
                                  <m:sub>
                                    <m:r>
                                      <a:rPr lang="pt-BR" sz="1800" b="0" i="1" smtClean="0">
                                        <a:latin typeface="Cambria Math" panose="02040503050406030204" pitchFamily="18" charset="0"/>
                                      </a:rPr>
                                      <m:t>𝑓</m:t>
                                    </m:r>
                                  </m:sub>
                                </m:sSub>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𝑎</m:t>
                                        </m:r>
                                      </m:e>
                                      <m:sub>
                                        <m:r>
                                          <a:rPr lang="pt-BR" sz="1800" b="0" i="1" smtClean="0">
                                            <a:latin typeface="Cambria Math" panose="02040503050406030204" pitchFamily="18" charset="0"/>
                                          </a:rPr>
                                          <m:t>𝑓</m:t>
                                        </m:r>
                                      </m:sub>
                                    </m:sSub>
                                  </m:sub>
                                </m:sSub>
                                <m:r>
                                  <a:rPr lang="pt-BR" sz="1800" b="0" i="1" smtClean="0">
                                    <a:latin typeface="Cambria Math" panose="02040503050406030204" pitchFamily="18" charset="0"/>
                                  </a:rPr>
                                  <m:t>)</m:t>
                                </m:r>
                                <m:r>
                                  <a:rPr lang="pt-BR" sz="1800" i="1">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1</m:t>
                                    </m:r>
                                  </m:num>
                                  <m:den>
                                    <m:r>
                                      <a:rPr lang="pt-BR" sz="1800" i="1">
                                        <a:latin typeface="Cambria Math" panose="02040503050406030204" pitchFamily="18" charset="0"/>
                                      </a:rPr>
                                      <m:t>𝜖</m:t>
                                    </m:r>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d>
                                  <m:dPr>
                                    <m:ctrlPr>
                                      <a:rPr lang="pt-BR" sz="1800" i="1">
                                        <a:latin typeface="Cambria Math" panose="02040503050406030204" pitchFamily="18" charset="0"/>
                                      </a:rPr>
                                    </m:ctrlPr>
                                  </m:dPr>
                                  <m:e>
                                    <m:r>
                                      <a:rPr lang="pt-BR" sz="1800" i="1">
                                        <a:latin typeface="Cambria Math" panose="02040503050406030204" pitchFamily="18" charset="0"/>
                                      </a:rPr>
                                      <m:t>𝑢</m:t>
                                    </m:r>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e>
                                </m:d>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i="1">
                                            <a:latin typeface="Cambria Math" panose="02040503050406030204" pitchFamily="18" charset="0"/>
                                          </a:rPr>
                                          <m:t>​</m:t>
                                        </m:r>
                                      </m:e>
                                    </m:d>
                                  </m:e>
                                  <m:sub>
                                    <m:r>
                                      <a:rPr lang="pt-BR" sz="1800" b="0" i="1" smtClean="0">
                                        <a:latin typeface="Cambria Math" panose="02040503050406030204" pitchFamily="18" charset="0"/>
                                      </a:rPr>
                                      <m:t>1</m:t>
                                    </m:r>
                                  </m:sub>
                                </m:sSub>
                                <m:r>
                                  <a:rPr lang="pt-BR" sz="1800" i="1">
                                    <a:latin typeface="Cambria Math" panose="02040503050406030204" pitchFamily="18" charset="0"/>
                                  </a:rPr>
                                  <m:t>−</m:t>
                                </m:r>
                                <m:sSub>
                                  <m:sSubPr>
                                    <m:ctrlPr>
                                      <a:rPr lang="pt-BR" sz="1800" i="1">
                                        <a:latin typeface="Cambria Math" panose="02040503050406030204" pitchFamily="18" charset="0"/>
                                      </a:rPr>
                                    </m:ctrlPr>
                                  </m:sSubPr>
                                  <m:e>
                                    <m:acc>
                                      <m:accPr>
                                        <m:chr m:val="̅"/>
                                        <m:ctrlPr>
                                          <a:rPr lang="pt-BR" sz="1800" i="1">
                                            <a:latin typeface="Cambria Math" panose="02040503050406030204" pitchFamily="18" charset="0"/>
                                          </a:rPr>
                                        </m:ctrlPr>
                                      </m:accPr>
                                      <m:e>
                                        <m:r>
                                          <a:rPr lang="pt-BR" sz="1800" i="1">
                                            <a:latin typeface="Cambria Math" panose="02040503050406030204" pitchFamily="18" charset="0"/>
                                          </a:rPr>
                                          <m:t>𝑆</m:t>
                                        </m:r>
                                      </m:e>
                                    </m:acc>
                                  </m:e>
                                  <m:sub>
                                    <m:r>
                                      <a:rPr lang="pt-BR" sz="1800" b="0" i="1" smtClean="0">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pt-BR" b="0" dirty="0" smtClean="0">
                              <a:solidFill>
                                <a:schemeClr val="tx1"/>
                              </a:solidFill>
                            </a:rPr>
                            <a:t>Aproximação</a:t>
                          </a:r>
                          <a:r>
                            <a:rPr lang="pt-BR" b="0" baseline="0" dirty="0" smtClean="0">
                              <a:solidFill>
                                <a:schemeClr val="tx1"/>
                              </a:solidFill>
                            </a:rPr>
                            <a:t> de primeira ordem para o termo dispersivo</a:t>
                          </a: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144924198"/>
                  </p:ext>
                </p:extLst>
              </p:nvPr>
            </p:nvGraphicFramePr>
            <p:xfrm>
              <a:off x="656824" y="1838504"/>
              <a:ext cx="11011436" cy="4459704"/>
            </p:xfrm>
            <a:graphic>
              <a:graphicData uri="http://schemas.openxmlformats.org/drawingml/2006/table">
                <a:tbl>
                  <a:tblPr firstRow="1" bandRow="1">
                    <a:tableStyleId>{5C22544A-7EE6-4342-B048-85BDC9FD1C3A}</a:tableStyleId>
                  </a:tblPr>
                  <a:tblGrid>
                    <a:gridCol w="7688686"/>
                    <a:gridCol w="3322750"/>
                  </a:tblGrid>
                  <a:tr h="81200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752" r="-43423" b="-454135"/>
                          </a:stretch>
                        </a:blipFill>
                      </a:tcPr>
                    </a:tc>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231319" t="-752" r="-366" b="-454135"/>
                          </a:stretch>
                        </a:blipFill>
                      </a:tcPr>
                    </a:tc>
                  </a:tr>
                  <a:tr h="709068">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114530" r="-43423" b="-416239"/>
                          </a:stretch>
                        </a:blip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188722" r="-43423" b="-266165"/>
                          </a:stretch>
                        </a:blip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328205" r="-43423" b="-202564"/>
                          </a:stretch>
                        </a:blipFill>
                      </a:tcPr>
                    </a:tc>
                    <a:tc>
                      <a:txBody>
                        <a:bodyPr/>
                        <a:lstStyle/>
                        <a:p>
                          <a:r>
                            <a:rPr lang="pt-BR" b="0" dirty="0" smtClean="0">
                              <a:solidFill>
                                <a:schemeClr val="tx1"/>
                              </a:solidFill>
                            </a:rPr>
                            <a:t>Condição de contorno em z = 0</a:t>
                          </a: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877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428205" r="-43423" b="-102564"/>
                          </a:stretch>
                        </a:blipFill>
                      </a:tcPr>
                    </a:tc>
                    <a:tc>
                      <a:txBody>
                        <a:bodyPr/>
                        <a:lstStyle/>
                        <a:p>
                          <a:r>
                            <a:rPr lang="pt-BR" b="0" dirty="0" smtClean="0">
                              <a:solidFill>
                                <a:schemeClr val="tx1"/>
                              </a:solidFill>
                            </a:rPr>
                            <a:t>Aproximação de primeira ordem para o termo advectivo</a:t>
                          </a: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877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532759" r="-43423" b="-3448"/>
                          </a:stretch>
                        </a:blipFill>
                      </a:tcPr>
                    </a:tc>
                    <a:tc>
                      <a:txBody>
                        <a:bodyPr/>
                        <a:lstStyle/>
                        <a:p>
                          <a:r>
                            <a:rPr lang="pt-BR" b="0" dirty="0" smtClean="0">
                              <a:solidFill>
                                <a:schemeClr val="tx1"/>
                              </a:solidFill>
                            </a:rPr>
                            <a:t>Aproximação</a:t>
                          </a:r>
                          <a:r>
                            <a:rPr lang="pt-BR" b="0" baseline="0" dirty="0" smtClean="0">
                              <a:solidFill>
                                <a:schemeClr val="tx1"/>
                              </a:solidFill>
                            </a:rPr>
                            <a:t> de primeira ordem para o termo dispersivo</a:t>
                          </a: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Tree>
    <p:extLst>
      <p:ext uri="{BB962C8B-B14F-4D97-AF65-F5344CB8AC3E}">
        <p14:creationId xmlns:p14="http://schemas.microsoft.com/office/powerpoint/2010/main" val="2225485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69155" y="365125"/>
            <a:ext cx="10515600" cy="1325563"/>
          </a:xfrm>
        </p:spPr>
        <p:txBody>
          <a:bodyPr/>
          <a:lstStyle/>
          <a:p>
            <a:r>
              <a:rPr lang="pt-BR" dirty="0" smtClean="0"/>
              <a:t>Concentração no último volume</a:t>
            </a:r>
            <a:endParaRPr lang="pt-BR" dirty="0"/>
          </a:p>
        </p:txBody>
      </p:sp>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2614480753"/>
                  </p:ext>
                </p:extLst>
              </p:nvPr>
            </p:nvGraphicFramePr>
            <p:xfrm>
              <a:off x="769155" y="1838504"/>
              <a:ext cx="10653691" cy="4459704"/>
            </p:xfrm>
            <a:graphic>
              <a:graphicData uri="http://schemas.openxmlformats.org/drawingml/2006/table">
                <a:tbl>
                  <a:tblPr firstRow="1" bandRow="1">
                    <a:tableStyleId>{5C22544A-7EE6-4342-B048-85BDC9FD1C3A}</a:tableStyleId>
                  </a:tblPr>
                  <a:tblGrid>
                    <a:gridCol w="7318063"/>
                    <a:gridCol w="3335628"/>
                  </a:tblGrid>
                  <a:tr h="812007">
                    <a:tc>
                      <a:txBody>
                        <a:bodyPr/>
                        <a:lstStyle/>
                        <a:p>
                          <a:pPr algn="l"/>
                          <a14:m>
                            <m:oMathPara xmlns:m="http://schemas.openxmlformats.org/officeDocument/2006/math">
                              <m:oMathParaPr>
                                <m:jc m:val="left"/>
                              </m:oMathParaPr>
                              <m:oMath xmlns:m="http://schemas.openxmlformats.org/officeDocument/2006/math">
                                <m:f>
                                  <m:fPr>
                                    <m:ctrlPr>
                                      <a:rPr lang="pt-BR" b="0" i="1" smtClean="0">
                                        <a:solidFill>
                                          <a:schemeClr val="tx1"/>
                                        </a:solidFill>
                                        <a:latin typeface="Cambria Math" panose="02040503050406030204" pitchFamily="18" charset="0"/>
                                      </a:rPr>
                                    </m:ctrlPr>
                                  </m:fPr>
                                  <m:num>
                                    <m:r>
                                      <a:rPr lang="pt-BR" b="0" i="1">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𝑐</m:t>
                                        </m:r>
                                      </m:e>
                                      <m:sub>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𝑎</m:t>
                                            </m:r>
                                          </m:e>
                                          <m:sub>
                                            <m:r>
                                              <a:rPr lang="pt-BR" b="0" i="1" smtClean="0">
                                                <a:solidFill>
                                                  <a:schemeClr val="tx1"/>
                                                </a:solidFill>
                                                <a:latin typeface="Cambria Math" panose="02040503050406030204" pitchFamily="18" charset="0"/>
                                              </a:rPr>
                                              <m:t>𝑁</m:t>
                                            </m:r>
                                          </m:sub>
                                        </m:sSub>
                                      </m:sub>
                                    </m:sSub>
                                  </m:num>
                                  <m:den>
                                    <m:r>
                                      <a:rPr lang="pt-BR" b="0" i="1">
                                        <a:solidFill>
                                          <a:schemeClr val="tx1"/>
                                        </a:solidFill>
                                        <a:latin typeface="Cambria Math" panose="02040503050406030204" pitchFamily="18" charset="0"/>
                                      </a:rPr>
                                      <m:t>𝜕</m:t>
                                    </m:r>
                                    <m:r>
                                      <a:rPr lang="pt-BR" b="0" i="1">
                                        <a:solidFill>
                                          <a:schemeClr val="tx1"/>
                                        </a:solidFill>
                                        <a:latin typeface="Cambria Math" panose="02040503050406030204" pitchFamily="18" charset="0"/>
                                      </a:rPr>
                                      <m:t>𝑡</m:t>
                                    </m:r>
                                  </m:den>
                                </m:f>
                                <m:r>
                                  <a:rPr lang="pt-BR" b="0" i="1">
                                    <a:solidFill>
                                      <a:schemeClr val="tx1"/>
                                    </a:solidFill>
                                    <a:latin typeface="Cambria Math" panose="02040503050406030204" pitchFamily="18" charset="0"/>
                                  </a:rPr>
                                  <m:t>=</m:t>
                                </m:r>
                                <m:f>
                                  <m:fPr>
                                    <m:ctrlPr>
                                      <a:rPr lang="pt-BR" b="0" i="1">
                                        <a:solidFill>
                                          <a:schemeClr val="tx1"/>
                                        </a:solidFill>
                                        <a:latin typeface="Cambria Math" panose="02040503050406030204" pitchFamily="18" charset="0"/>
                                      </a:rPr>
                                    </m:ctrlPr>
                                  </m:fPr>
                                  <m:num>
                                    <m:sSub>
                                      <m:sSubPr>
                                        <m:ctrlPr>
                                          <a:rPr lang="pt-BR" b="0" i="1">
                                            <a:solidFill>
                                              <a:schemeClr val="tx1"/>
                                            </a:solidFill>
                                            <a:latin typeface="Cambria Math" panose="02040503050406030204" pitchFamily="18" charset="0"/>
                                          </a:rPr>
                                        </m:ctrlPr>
                                      </m:sSubPr>
                                      <m:e>
                                        <m:r>
                                          <a:rPr lang="pt-BR" b="0" i="1">
                                            <a:solidFill>
                                              <a:schemeClr val="tx1"/>
                                            </a:solidFill>
                                            <a:latin typeface="Cambria Math" panose="02040503050406030204" pitchFamily="18" charset="0"/>
                                          </a:rPr>
                                          <m:t>𝐷</m:t>
                                        </m:r>
                                      </m:e>
                                      <m:sub>
                                        <m:r>
                                          <a:rPr lang="pt-BR" b="0" i="1">
                                            <a:solidFill>
                                              <a:schemeClr val="tx1"/>
                                            </a:solidFill>
                                            <a:latin typeface="Cambria Math" panose="02040503050406030204" pitchFamily="18" charset="0"/>
                                          </a:rPr>
                                          <m:t>𝑎𝑥</m:t>
                                        </m:r>
                                      </m:sub>
                                    </m:sSub>
                                  </m:num>
                                  <m:den>
                                    <m:r>
                                      <m:rPr>
                                        <m:sty m:val="p"/>
                                      </m:rPr>
                                      <a:rPr lang="pt-BR" b="0">
                                        <a:solidFill>
                                          <a:schemeClr val="tx1"/>
                                        </a:solidFill>
                                        <a:latin typeface="Cambria Math" panose="02040503050406030204" pitchFamily="18" charset="0"/>
                                      </a:rPr>
                                      <m:t>Δ</m:t>
                                    </m:r>
                                    <m:r>
                                      <a:rPr lang="pt-BR" b="0" i="1">
                                        <a:solidFill>
                                          <a:schemeClr val="tx1"/>
                                        </a:solidFill>
                                        <a:latin typeface="Cambria Math" panose="02040503050406030204" pitchFamily="18" charset="0"/>
                                      </a:rPr>
                                      <m:t>𝑧</m:t>
                                    </m:r>
                                  </m:den>
                                </m:f>
                                <m:r>
                                  <a:rPr lang="pt-BR" b="0" i="1">
                                    <a:solidFill>
                                      <a:schemeClr val="tx1"/>
                                    </a:solidFill>
                                    <a:latin typeface="Cambria Math" panose="02040503050406030204" pitchFamily="18" charset="0"/>
                                  </a:rPr>
                                  <m:t>⋅</m:t>
                                </m:r>
                                <m:d>
                                  <m:dPr>
                                    <m:ctrlPr>
                                      <a:rPr lang="pt-BR" b="0" i="1">
                                        <a:solidFill>
                                          <a:schemeClr val="tx1"/>
                                        </a:solidFill>
                                        <a:latin typeface="Cambria Math" panose="02040503050406030204" pitchFamily="18" charset="0"/>
                                      </a:rPr>
                                    </m:ctrlPr>
                                  </m:dPr>
                                  <m:e>
                                    <m:f>
                                      <m:fPr>
                                        <m:ctrlPr>
                                          <a:rPr lang="pt-BR" b="0" i="1">
                                            <a:solidFill>
                                              <a:schemeClr val="tx1"/>
                                            </a:solidFill>
                                            <a:latin typeface="Cambria Math" panose="02040503050406030204" pitchFamily="18" charset="0"/>
                                          </a:rPr>
                                        </m:ctrlPr>
                                      </m:fPr>
                                      <m:num>
                                        <m:r>
                                          <a:rPr lang="pt-BR" b="0" i="1">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𝑐</m:t>
                                            </m:r>
                                          </m:e>
                                          <m:sub>
                                            <m:r>
                                              <a:rPr lang="pt-BR" b="0" i="1" smtClean="0">
                                                <a:solidFill>
                                                  <a:schemeClr val="tx1"/>
                                                </a:solidFill>
                                                <a:latin typeface="Cambria Math" panose="02040503050406030204" pitchFamily="18" charset="0"/>
                                              </a:rPr>
                                              <m:t>𝑎</m:t>
                                            </m:r>
                                          </m:sub>
                                        </m:sSub>
                                      </m:num>
                                      <m:den>
                                        <m:r>
                                          <a:rPr lang="pt-BR" b="0" i="1">
                                            <a:solidFill>
                                              <a:schemeClr val="tx1"/>
                                            </a:solidFill>
                                            <a:latin typeface="Cambria Math" panose="02040503050406030204" pitchFamily="18" charset="0"/>
                                          </a:rPr>
                                          <m:t>𝜕</m:t>
                                        </m:r>
                                        <m:r>
                                          <a:rPr lang="pt-BR" b="0" i="1">
                                            <a:solidFill>
                                              <a:schemeClr val="tx1"/>
                                            </a:solidFill>
                                            <a:latin typeface="Cambria Math" panose="02040503050406030204" pitchFamily="18" charset="0"/>
                                          </a:rPr>
                                          <m:t>𝑧</m:t>
                                        </m:r>
                                      </m:den>
                                    </m:f>
                                    <m:sSub>
                                      <m:sSubPr>
                                        <m:ctrlPr>
                                          <a:rPr lang="pt-BR" b="0" i="1">
                                            <a:solidFill>
                                              <a:schemeClr val="tx1"/>
                                            </a:solidFill>
                                            <a:latin typeface="Cambria Math" panose="02040503050406030204" pitchFamily="18" charset="0"/>
                                          </a:rPr>
                                        </m:ctrlPr>
                                      </m:sSubPr>
                                      <m:e>
                                        <m:d>
                                          <m:dPr>
                                            <m:begChr m:val=""/>
                                            <m:endChr m:val="|"/>
                                            <m:ctrlPr>
                                              <a:rPr lang="pt-BR" b="0" i="1">
                                                <a:solidFill>
                                                  <a:schemeClr val="tx1"/>
                                                </a:solidFill>
                                                <a:latin typeface="Cambria Math" panose="02040503050406030204" pitchFamily="18" charset="0"/>
                                              </a:rPr>
                                            </m:ctrlPr>
                                          </m:dPr>
                                          <m:e>
                                            <m:r>
                                              <a:rPr lang="pt-BR" b="0">
                                                <a:solidFill>
                                                  <a:schemeClr val="tx1"/>
                                                </a:solidFill>
                                                <a:latin typeface="Cambria Math" panose="02040503050406030204" pitchFamily="18" charset="0"/>
                                              </a:rPr>
                                              <m:t>​</m:t>
                                            </m:r>
                                          </m:e>
                                        </m:d>
                                      </m:e>
                                      <m:sub>
                                        <m:r>
                                          <a:rPr lang="pt-BR" b="0" i="1">
                                            <a:solidFill>
                                              <a:schemeClr val="tx1"/>
                                            </a:solidFill>
                                            <a:latin typeface="Cambria Math" panose="02040503050406030204" pitchFamily="18" charset="0"/>
                                          </a:rPr>
                                          <m:t>𝑒</m:t>
                                        </m:r>
                                      </m:sub>
                                    </m:sSub>
                                    <m:r>
                                      <a:rPr lang="pt-BR" b="0" i="1">
                                        <a:solidFill>
                                          <a:schemeClr val="tx1"/>
                                        </a:solidFill>
                                        <a:latin typeface="Cambria Math" panose="02040503050406030204" pitchFamily="18" charset="0"/>
                                      </a:rPr>
                                      <m:t>−</m:t>
                                    </m:r>
                                    <m:f>
                                      <m:fPr>
                                        <m:ctrlPr>
                                          <a:rPr lang="pt-BR" b="0" i="1">
                                            <a:solidFill>
                                              <a:schemeClr val="tx1"/>
                                            </a:solidFill>
                                            <a:latin typeface="Cambria Math" panose="02040503050406030204" pitchFamily="18" charset="0"/>
                                          </a:rPr>
                                        </m:ctrlPr>
                                      </m:fPr>
                                      <m:num>
                                        <m:r>
                                          <a:rPr lang="pt-BR" b="0" i="1">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𝑐</m:t>
                                            </m:r>
                                          </m:e>
                                          <m:sub>
                                            <m:r>
                                              <a:rPr lang="pt-BR" b="0" i="1" smtClean="0">
                                                <a:solidFill>
                                                  <a:schemeClr val="tx1"/>
                                                </a:solidFill>
                                                <a:latin typeface="Cambria Math" panose="02040503050406030204" pitchFamily="18" charset="0"/>
                                              </a:rPr>
                                              <m:t>𝑎</m:t>
                                            </m:r>
                                          </m:sub>
                                        </m:sSub>
                                      </m:num>
                                      <m:den>
                                        <m:r>
                                          <a:rPr lang="pt-BR" b="0" i="1">
                                            <a:solidFill>
                                              <a:schemeClr val="tx1"/>
                                            </a:solidFill>
                                            <a:latin typeface="Cambria Math" panose="02040503050406030204" pitchFamily="18" charset="0"/>
                                          </a:rPr>
                                          <m:t>𝜕</m:t>
                                        </m:r>
                                        <m:r>
                                          <a:rPr lang="pt-BR" b="0" i="1">
                                            <a:solidFill>
                                              <a:schemeClr val="tx1"/>
                                            </a:solidFill>
                                            <a:latin typeface="Cambria Math" panose="02040503050406030204" pitchFamily="18" charset="0"/>
                                          </a:rPr>
                                          <m:t>𝑧</m:t>
                                        </m:r>
                                      </m:den>
                                    </m:f>
                                    <m:sSub>
                                      <m:sSubPr>
                                        <m:ctrlPr>
                                          <a:rPr lang="pt-BR" b="0" i="1">
                                            <a:solidFill>
                                              <a:schemeClr val="tx1"/>
                                            </a:solidFill>
                                            <a:latin typeface="Cambria Math" panose="02040503050406030204" pitchFamily="18" charset="0"/>
                                          </a:rPr>
                                        </m:ctrlPr>
                                      </m:sSubPr>
                                      <m:e>
                                        <m:d>
                                          <m:dPr>
                                            <m:begChr m:val=""/>
                                            <m:endChr m:val="|"/>
                                            <m:ctrlPr>
                                              <a:rPr lang="pt-BR" b="0" i="1">
                                                <a:solidFill>
                                                  <a:schemeClr val="tx1"/>
                                                </a:solidFill>
                                                <a:latin typeface="Cambria Math" panose="02040503050406030204" pitchFamily="18" charset="0"/>
                                              </a:rPr>
                                            </m:ctrlPr>
                                          </m:dPr>
                                          <m:e>
                                            <m:r>
                                              <a:rPr lang="pt-BR" b="0">
                                                <a:solidFill>
                                                  <a:schemeClr val="tx1"/>
                                                </a:solidFill>
                                                <a:latin typeface="Cambria Math" panose="02040503050406030204" pitchFamily="18" charset="0"/>
                                              </a:rPr>
                                              <m:t>​</m:t>
                                            </m:r>
                                          </m:e>
                                        </m:d>
                                      </m:e>
                                      <m:sub>
                                        <m:r>
                                          <a:rPr lang="pt-BR" b="0" i="1">
                                            <a:solidFill>
                                              <a:schemeClr val="tx1"/>
                                            </a:solidFill>
                                            <a:latin typeface="Cambria Math" panose="02040503050406030204" pitchFamily="18" charset="0"/>
                                          </a:rPr>
                                          <m:t>𝑤</m:t>
                                        </m:r>
                                      </m:sub>
                                    </m:sSub>
                                  </m:e>
                                </m:d>
                                <m:r>
                                  <a:rPr lang="pt-BR" b="0" i="1">
                                    <a:solidFill>
                                      <a:schemeClr val="tx1"/>
                                    </a:solidFill>
                                    <a:latin typeface="Cambria Math" panose="02040503050406030204" pitchFamily="18" charset="0"/>
                                  </a:rPr>
                                  <m:t>−</m:t>
                                </m:r>
                                <m:f>
                                  <m:fPr>
                                    <m:ctrlPr>
                                      <a:rPr lang="pt-BR" b="0" i="1">
                                        <a:solidFill>
                                          <a:schemeClr val="tx1"/>
                                        </a:solidFill>
                                        <a:latin typeface="Cambria Math" panose="02040503050406030204" pitchFamily="18" charset="0"/>
                                      </a:rPr>
                                    </m:ctrlPr>
                                  </m:fPr>
                                  <m:num>
                                    <m:r>
                                      <a:rPr lang="pt-BR" b="0" i="1">
                                        <a:solidFill>
                                          <a:schemeClr val="tx1"/>
                                        </a:solidFill>
                                        <a:latin typeface="Cambria Math" panose="02040503050406030204" pitchFamily="18" charset="0"/>
                                      </a:rPr>
                                      <m:t>1</m:t>
                                    </m:r>
                                  </m:num>
                                  <m:den>
                                    <m:r>
                                      <a:rPr lang="pt-BR" b="0" i="1">
                                        <a:solidFill>
                                          <a:schemeClr val="tx1"/>
                                        </a:solidFill>
                                        <a:latin typeface="Cambria Math" panose="02040503050406030204" pitchFamily="18" charset="0"/>
                                      </a:rPr>
                                      <m:t>𝜖</m:t>
                                    </m:r>
                                    <m:r>
                                      <m:rPr>
                                        <m:sty m:val="p"/>
                                      </m:rPr>
                                      <a:rPr lang="pt-BR" b="0">
                                        <a:solidFill>
                                          <a:schemeClr val="tx1"/>
                                        </a:solidFill>
                                        <a:latin typeface="Cambria Math" panose="02040503050406030204" pitchFamily="18" charset="0"/>
                                      </a:rPr>
                                      <m:t>Δ</m:t>
                                    </m:r>
                                    <m:r>
                                      <a:rPr lang="pt-BR" b="0" i="1">
                                        <a:solidFill>
                                          <a:schemeClr val="tx1"/>
                                        </a:solidFill>
                                        <a:latin typeface="Cambria Math" panose="02040503050406030204" pitchFamily="18" charset="0"/>
                                      </a:rPr>
                                      <m:t>𝑧</m:t>
                                    </m:r>
                                  </m:den>
                                </m:f>
                                <m:r>
                                  <a:rPr lang="pt-BR" b="0" i="1">
                                    <a:solidFill>
                                      <a:schemeClr val="tx1"/>
                                    </a:solidFill>
                                    <a:latin typeface="Cambria Math" panose="02040503050406030204" pitchFamily="18" charset="0"/>
                                  </a:rPr>
                                  <m:t>⋅</m:t>
                                </m:r>
                                <m:d>
                                  <m:dPr>
                                    <m:begChr m:val="["/>
                                    <m:endChr m:val="]"/>
                                    <m:ctrlPr>
                                      <a:rPr lang="pt-BR" b="0" i="1">
                                        <a:solidFill>
                                          <a:schemeClr val="tx1"/>
                                        </a:solidFill>
                                        <a:latin typeface="Cambria Math" panose="02040503050406030204" pitchFamily="18" charset="0"/>
                                      </a:rPr>
                                    </m:ctrlPr>
                                  </m:dPr>
                                  <m:e>
                                    <m:d>
                                      <m:dPr>
                                        <m:ctrlPr>
                                          <a:rPr lang="pt-BR" b="0" i="1">
                                            <a:solidFill>
                                              <a:schemeClr val="tx1"/>
                                            </a:solidFill>
                                            <a:latin typeface="Cambria Math" panose="02040503050406030204" pitchFamily="18" charset="0"/>
                                          </a:rPr>
                                        </m:ctrlPr>
                                      </m:dPr>
                                      <m:e>
                                        <m:r>
                                          <a:rPr lang="pt-BR" b="0" i="1">
                                            <a:solidFill>
                                              <a:schemeClr val="tx1"/>
                                            </a:solidFill>
                                            <a:latin typeface="Cambria Math" panose="02040503050406030204" pitchFamily="18" charset="0"/>
                                          </a:rPr>
                                          <m:t>𝑢</m:t>
                                        </m:r>
                                        <m:r>
                                          <a:rPr lang="pt-BR" b="0" i="1">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𝑐</m:t>
                                            </m:r>
                                          </m:e>
                                          <m:sub>
                                            <m:r>
                                              <a:rPr lang="pt-BR" b="0" i="1" smtClean="0">
                                                <a:solidFill>
                                                  <a:schemeClr val="tx1"/>
                                                </a:solidFill>
                                                <a:latin typeface="Cambria Math" panose="02040503050406030204" pitchFamily="18" charset="0"/>
                                              </a:rPr>
                                              <m:t>𝑎</m:t>
                                            </m:r>
                                          </m:sub>
                                        </m:sSub>
                                      </m:e>
                                    </m:d>
                                    <m:sSub>
                                      <m:sSubPr>
                                        <m:ctrlPr>
                                          <a:rPr lang="pt-BR" b="0" i="1">
                                            <a:solidFill>
                                              <a:schemeClr val="tx1"/>
                                            </a:solidFill>
                                            <a:latin typeface="Cambria Math" panose="02040503050406030204" pitchFamily="18" charset="0"/>
                                          </a:rPr>
                                        </m:ctrlPr>
                                      </m:sSubPr>
                                      <m:e>
                                        <m:d>
                                          <m:dPr>
                                            <m:begChr m:val=""/>
                                            <m:endChr m:val="|"/>
                                            <m:ctrlPr>
                                              <a:rPr lang="pt-BR" b="0" i="1">
                                                <a:solidFill>
                                                  <a:schemeClr val="tx1"/>
                                                </a:solidFill>
                                                <a:latin typeface="Cambria Math" panose="02040503050406030204" pitchFamily="18" charset="0"/>
                                              </a:rPr>
                                            </m:ctrlPr>
                                          </m:dPr>
                                          <m:e>
                                            <m:r>
                                              <a:rPr lang="pt-BR" b="0" i="1">
                                                <a:solidFill>
                                                  <a:schemeClr val="tx1"/>
                                                </a:solidFill>
                                                <a:latin typeface="Cambria Math" panose="02040503050406030204" pitchFamily="18" charset="0"/>
                                              </a:rPr>
                                              <m:t>​</m:t>
                                            </m:r>
                                          </m:e>
                                        </m:d>
                                      </m:e>
                                      <m:sub>
                                        <m:r>
                                          <a:rPr lang="pt-BR" b="0" i="1">
                                            <a:solidFill>
                                              <a:schemeClr val="tx1"/>
                                            </a:solidFill>
                                            <a:latin typeface="Cambria Math" panose="02040503050406030204" pitchFamily="18" charset="0"/>
                                          </a:rPr>
                                          <m:t>𝑒</m:t>
                                        </m:r>
                                      </m:sub>
                                    </m:sSub>
                                    <m:r>
                                      <a:rPr lang="pt-BR" b="0" i="1">
                                        <a:solidFill>
                                          <a:schemeClr val="tx1"/>
                                        </a:solidFill>
                                        <a:latin typeface="Cambria Math" panose="02040503050406030204" pitchFamily="18" charset="0"/>
                                      </a:rPr>
                                      <m:t>−</m:t>
                                    </m:r>
                                    <m:d>
                                      <m:dPr>
                                        <m:ctrlPr>
                                          <a:rPr lang="pt-BR" b="0" i="1">
                                            <a:solidFill>
                                              <a:schemeClr val="tx1"/>
                                            </a:solidFill>
                                            <a:latin typeface="Cambria Math" panose="02040503050406030204" pitchFamily="18" charset="0"/>
                                          </a:rPr>
                                        </m:ctrlPr>
                                      </m:dPr>
                                      <m:e>
                                        <m:r>
                                          <a:rPr lang="pt-BR" b="0" i="1">
                                            <a:solidFill>
                                              <a:schemeClr val="tx1"/>
                                            </a:solidFill>
                                            <a:latin typeface="Cambria Math" panose="02040503050406030204" pitchFamily="18" charset="0"/>
                                          </a:rPr>
                                          <m:t>𝑢</m:t>
                                        </m:r>
                                        <m:r>
                                          <a:rPr lang="pt-BR" b="0" i="1">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𝑐</m:t>
                                            </m:r>
                                          </m:e>
                                          <m:sub>
                                            <m:r>
                                              <a:rPr lang="pt-BR" b="0" i="1" smtClean="0">
                                                <a:solidFill>
                                                  <a:schemeClr val="tx1"/>
                                                </a:solidFill>
                                                <a:latin typeface="Cambria Math" panose="02040503050406030204" pitchFamily="18" charset="0"/>
                                              </a:rPr>
                                              <m:t>𝑎</m:t>
                                            </m:r>
                                          </m:sub>
                                        </m:sSub>
                                      </m:e>
                                    </m:d>
                                    <m:sSub>
                                      <m:sSubPr>
                                        <m:ctrlPr>
                                          <a:rPr lang="pt-BR" b="0" i="1">
                                            <a:solidFill>
                                              <a:schemeClr val="tx1"/>
                                            </a:solidFill>
                                            <a:latin typeface="Cambria Math" panose="02040503050406030204" pitchFamily="18" charset="0"/>
                                          </a:rPr>
                                        </m:ctrlPr>
                                      </m:sSubPr>
                                      <m:e>
                                        <m:d>
                                          <m:dPr>
                                            <m:begChr m:val=""/>
                                            <m:endChr m:val="|"/>
                                            <m:ctrlPr>
                                              <a:rPr lang="pt-BR" b="0" i="1">
                                                <a:solidFill>
                                                  <a:schemeClr val="tx1"/>
                                                </a:solidFill>
                                                <a:latin typeface="Cambria Math" panose="02040503050406030204" pitchFamily="18" charset="0"/>
                                              </a:rPr>
                                            </m:ctrlPr>
                                          </m:dPr>
                                          <m:e>
                                            <m:r>
                                              <a:rPr lang="pt-BR" b="0" i="1">
                                                <a:solidFill>
                                                  <a:schemeClr val="tx1"/>
                                                </a:solidFill>
                                                <a:latin typeface="Cambria Math" panose="02040503050406030204" pitchFamily="18" charset="0"/>
                                              </a:rPr>
                                              <m:t>​</m:t>
                                            </m:r>
                                          </m:e>
                                        </m:d>
                                      </m:e>
                                      <m:sub>
                                        <m:r>
                                          <a:rPr lang="pt-BR" b="0" i="1">
                                            <a:solidFill>
                                              <a:schemeClr val="tx1"/>
                                            </a:solidFill>
                                            <a:latin typeface="Cambria Math" panose="02040503050406030204" pitchFamily="18" charset="0"/>
                                          </a:rPr>
                                          <m:t>𝑤</m:t>
                                        </m:r>
                                      </m:sub>
                                    </m:sSub>
                                  </m:e>
                                </m:d>
                                <m:r>
                                  <a:rPr lang="pt-BR" b="0" i="1">
                                    <a:solidFill>
                                      <a:schemeClr val="tx1"/>
                                    </a:solidFill>
                                    <a:latin typeface="Cambria Math" panose="02040503050406030204" pitchFamily="18" charset="0"/>
                                  </a:rPr>
                                  <m:t>−</m:t>
                                </m:r>
                                <m:sSub>
                                  <m:sSubPr>
                                    <m:ctrlPr>
                                      <a:rPr lang="pt-BR" b="0" i="1">
                                        <a:solidFill>
                                          <a:schemeClr val="tx1"/>
                                        </a:solidFill>
                                        <a:latin typeface="Cambria Math" panose="02040503050406030204" pitchFamily="18" charset="0"/>
                                      </a:rPr>
                                    </m:ctrlPr>
                                  </m:sSubPr>
                                  <m:e>
                                    <m:acc>
                                      <m:accPr>
                                        <m:chr m:val="̅"/>
                                        <m:ctrlPr>
                                          <a:rPr lang="pt-BR" b="0" i="1">
                                            <a:solidFill>
                                              <a:schemeClr val="tx1"/>
                                            </a:solidFill>
                                            <a:latin typeface="Cambria Math" panose="02040503050406030204" pitchFamily="18" charset="0"/>
                                          </a:rPr>
                                        </m:ctrlPr>
                                      </m:accPr>
                                      <m:e>
                                        <m:r>
                                          <a:rPr lang="pt-BR" b="0" i="1">
                                            <a:solidFill>
                                              <a:schemeClr val="tx1"/>
                                            </a:solidFill>
                                            <a:latin typeface="Cambria Math" panose="02040503050406030204" pitchFamily="18" charset="0"/>
                                          </a:rPr>
                                          <m:t>𝑆</m:t>
                                        </m:r>
                                      </m:e>
                                    </m:acc>
                                  </m:e>
                                  <m:sub>
                                    <m:r>
                                      <a:rPr lang="pt-BR" b="0" i="1" smtClean="0">
                                        <a:solidFill>
                                          <a:schemeClr val="tx1"/>
                                        </a:solidFill>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left"/>
                              </m:oMathParaPr>
                              <m:oMath xmlns:m="http://schemas.openxmlformats.org/officeDocument/2006/math">
                                <m:r>
                                  <a:rPr lang="pt-BR" b="0" i="1" smtClean="0">
                                    <a:solidFill>
                                      <a:schemeClr val="tx1"/>
                                    </a:solidFill>
                                    <a:latin typeface="Cambria Math" panose="02040503050406030204" pitchFamily="18" charset="0"/>
                                  </a:rPr>
                                  <m:t>𝑃</m:t>
                                </m:r>
                                <m:r>
                                  <a:rPr lang="pt-BR" b="0" i="1" smtClean="0">
                                    <a:solidFill>
                                      <a:schemeClr val="tx1"/>
                                    </a:solidFill>
                                    <a:latin typeface="Cambria Math" panose="02040503050406030204" pitchFamily="18" charset="0"/>
                                  </a:rPr>
                                  <m:t>=</m:t>
                                </m:r>
                                <m:r>
                                  <a:rPr lang="pt-BR" b="0" i="1" smtClean="0">
                                    <a:solidFill>
                                      <a:schemeClr val="tx1"/>
                                    </a:solidFill>
                                    <a:latin typeface="Cambria Math" panose="02040503050406030204" pitchFamily="18" charset="0"/>
                                  </a:rPr>
                                  <m:t>𝑁</m:t>
                                </m:r>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i="1" smtClean="0">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num>
                                  <m:den>
                                    <m:r>
                                      <a:rPr lang="pt-BR" i="1">
                                        <a:latin typeface="Cambria Math" panose="02040503050406030204" pitchFamily="18" charset="0"/>
                                      </a:rPr>
                                      <m:t>𝜕</m:t>
                                    </m:r>
                                    <m:r>
                                      <a:rPr lang="pt-BR" i="1">
                                        <a:latin typeface="Cambria Math" panose="02040503050406030204" pitchFamily="18" charset="0"/>
                                      </a:rPr>
                                      <m:t>𝑧</m:t>
                                    </m:r>
                                  </m:den>
                                </m:f>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i="1">
                                        <a:latin typeface="Cambria Math" panose="02040503050406030204" pitchFamily="18" charset="0"/>
                                      </a:rPr>
                                      <m:t>𝑒</m:t>
                                    </m:r>
                                  </m:sub>
                                </m:sSub>
                                <m:r>
                                  <a:rPr lang="pt-BR" i="1">
                                    <a:latin typeface="Cambria Math" panose="02040503050406030204" pitchFamily="18" charset="0"/>
                                  </a:rPr>
                                  <m:t>=0</m:t>
                                </m:r>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smtClean="0">
                              <a:solidFill>
                                <a:schemeClr val="tx1"/>
                              </a:solidFill>
                            </a:rPr>
                            <a:t>Condição de contorno em z = L</a:t>
                          </a:r>
                        </a:p>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pPr algn="l"/>
                          <a14:m>
                            <m:oMathPara xmlns:m="http://schemas.openxmlformats.org/officeDocument/2006/math">
                              <m:oMathParaPr>
                                <m:jc m:val="left"/>
                              </m:oMathParaPr>
                              <m:oMath xmlns:m="http://schemas.openxmlformats.org/officeDocument/2006/math">
                                <m:f>
                                  <m:fPr>
                                    <m:ctrlPr>
                                      <a:rPr lang="pt-BR" i="1" smtClean="0">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i="1" smtClean="0">
                                            <a:latin typeface="Cambria Math" panose="02040503050406030204" pitchFamily="18" charset="0"/>
                                          </a:rPr>
                                          <m:t>𝑐</m:t>
                                        </m:r>
                                      </m:e>
                                      <m:sub>
                                        <m:sSub>
                                          <m:sSubPr>
                                            <m:ctrlPr>
                                              <a:rPr lang="pt-BR" b="0" i="1" smtClean="0">
                                                <a:latin typeface="Cambria Math" panose="02040503050406030204" pitchFamily="18" charset="0"/>
                                              </a:rPr>
                                            </m:ctrlPr>
                                          </m:sSubPr>
                                          <m:e>
                                            <m:r>
                                              <a:rPr lang="pt-BR" b="0" i="1" smtClean="0">
                                                <a:latin typeface="Cambria Math" panose="02040503050406030204" pitchFamily="18" charset="0"/>
                                              </a:rPr>
                                              <m:t>𝑎</m:t>
                                            </m:r>
                                          </m:e>
                                          <m:sub>
                                            <m:r>
                                              <a:rPr lang="pt-BR" b="0" i="1" smtClean="0">
                                                <a:latin typeface="Cambria Math" panose="02040503050406030204" pitchFamily="18" charset="0"/>
                                              </a:rPr>
                                              <m:t>𝑁</m:t>
                                            </m:r>
                                          </m:sub>
                                        </m:sSub>
                                      </m:sub>
                                    </m:sSub>
                                  </m:num>
                                  <m:den>
                                    <m:r>
                                      <a:rPr lang="pt-BR" i="1">
                                        <a:latin typeface="Cambria Math" panose="02040503050406030204" pitchFamily="18" charset="0"/>
                                      </a:rPr>
                                      <m:t>𝜕</m:t>
                                    </m:r>
                                    <m:r>
                                      <a:rPr lang="pt-BR" i="1">
                                        <a:latin typeface="Cambria Math" panose="02040503050406030204" pitchFamily="18" charset="0"/>
                                      </a:rPr>
                                      <m:t>𝑡</m:t>
                                    </m:r>
                                  </m:den>
                                </m:f>
                                <m:r>
                                  <a:rPr lang="pt-BR" i="1">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𝐷</m:t>
                                        </m:r>
                                      </m:e>
                                      <m:sub>
                                        <m:r>
                                          <a:rPr lang="pt-BR" i="1">
                                            <a:latin typeface="Cambria Math" panose="02040503050406030204" pitchFamily="18" charset="0"/>
                                          </a:rPr>
                                          <m:t>𝑎𝑥</m:t>
                                        </m:r>
                                      </m:sub>
                                    </m:sSub>
                                  </m:num>
                                  <m:den>
                                    <m:r>
                                      <m:rPr>
                                        <m:sty m:val="p"/>
                                      </m:rPr>
                                      <a:rPr lang="pt-BR">
                                        <a:latin typeface="Cambria Math" panose="02040503050406030204" pitchFamily="18" charset="0"/>
                                      </a:rPr>
                                      <m:t>Δ</m:t>
                                    </m:r>
                                    <m:r>
                                      <a:rPr lang="pt-BR" i="1">
                                        <a:latin typeface="Cambria Math" panose="02040503050406030204" pitchFamily="18" charset="0"/>
                                      </a:rPr>
                                      <m:t>𝑧</m:t>
                                    </m:r>
                                  </m:den>
                                </m:f>
                                <m:r>
                                  <a:rPr lang="pt-BR" i="1">
                                    <a:latin typeface="Cambria Math" panose="02040503050406030204" pitchFamily="18" charset="0"/>
                                  </a:rPr>
                                  <m:t>⋅</m:t>
                                </m:r>
                                <m:d>
                                  <m:dPr>
                                    <m:ctrlPr>
                                      <a:rPr lang="pt-BR" i="1">
                                        <a:latin typeface="Cambria Math" panose="02040503050406030204" pitchFamily="18" charset="0"/>
                                      </a:rPr>
                                    </m:ctrlPr>
                                  </m:dPr>
                                  <m:e>
                                    <m:r>
                                      <a:rPr lang="pt-BR" b="0" i="1" smtClean="0">
                                        <a:latin typeface="Cambria Math" panose="02040503050406030204" pitchFamily="18" charset="0"/>
                                      </a:rPr>
                                      <m:t>0</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num>
                                      <m:den>
                                        <m:r>
                                          <a:rPr lang="pt-BR" i="1">
                                            <a:latin typeface="Cambria Math" panose="02040503050406030204" pitchFamily="18" charset="0"/>
                                          </a:rPr>
                                          <m:t>𝜕</m:t>
                                        </m:r>
                                        <m:r>
                                          <a:rPr lang="pt-BR" i="1">
                                            <a:latin typeface="Cambria Math" panose="02040503050406030204" pitchFamily="18" charset="0"/>
                                          </a:rPr>
                                          <m:t>𝑧</m:t>
                                        </m:r>
                                      </m:den>
                                    </m:f>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a:latin typeface="Cambria Math" panose="02040503050406030204" pitchFamily="18" charset="0"/>
                                              </a:rPr>
                                              <m:t>​</m:t>
                                            </m:r>
                                          </m:e>
                                        </m:d>
                                      </m:e>
                                      <m:sub>
                                        <m:r>
                                          <a:rPr lang="pt-BR" i="1">
                                            <a:latin typeface="Cambria Math" panose="02040503050406030204" pitchFamily="18" charset="0"/>
                                          </a:rPr>
                                          <m:t>𝑤</m:t>
                                        </m:r>
                                      </m:sub>
                                    </m:sSub>
                                  </m:e>
                                </m:d>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1</m:t>
                                    </m:r>
                                  </m:num>
                                  <m:den>
                                    <m:r>
                                      <a:rPr lang="pt-BR" i="1">
                                        <a:latin typeface="Cambria Math" panose="02040503050406030204" pitchFamily="18" charset="0"/>
                                      </a:rPr>
                                      <m:t>𝜖</m:t>
                                    </m:r>
                                    <m:r>
                                      <m:rPr>
                                        <m:sty m:val="p"/>
                                      </m:rPr>
                                      <a:rPr lang="pt-BR">
                                        <a:latin typeface="Cambria Math" panose="02040503050406030204" pitchFamily="18" charset="0"/>
                                      </a:rPr>
                                      <m:t>Δ</m:t>
                                    </m:r>
                                    <m:r>
                                      <a:rPr lang="pt-BR" i="1">
                                        <a:latin typeface="Cambria Math" panose="02040503050406030204" pitchFamily="18" charset="0"/>
                                      </a:rPr>
                                      <m:t>𝑧</m:t>
                                    </m:r>
                                  </m:den>
                                </m:f>
                                <m:r>
                                  <a:rPr lang="pt-BR" i="1">
                                    <a:latin typeface="Cambria Math" panose="02040503050406030204" pitchFamily="18" charset="0"/>
                                  </a:rPr>
                                  <m:t>⋅</m:t>
                                </m:r>
                                <m:d>
                                  <m:dPr>
                                    <m:begChr m:val="["/>
                                    <m:endChr m:val="]"/>
                                    <m:ctrlPr>
                                      <a:rPr lang="pt-BR" i="1">
                                        <a:latin typeface="Cambria Math" panose="02040503050406030204" pitchFamily="18" charset="0"/>
                                      </a:rPr>
                                    </m:ctrlPr>
                                  </m:dPr>
                                  <m:e>
                                    <m:d>
                                      <m:dPr>
                                        <m:ctrlPr>
                                          <a:rPr lang="pt-BR" i="1">
                                            <a:latin typeface="Cambria Math" panose="02040503050406030204" pitchFamily="18" charset="0"/>
                                          </a:rPr>
                                        </m:ctrlPr>
                                      </m:dPr>
                                      <m:e>
                                        <m:r>
                                          <a:rPr lang="pt-BR" i="1">
                                            <a:latin typeface="Cambria Math" panose="02040503050406030204" pitchFamily="18" charset="0"/>
                                          </a:rPr>
                                          <m:t>𝑢</m:t>
                                        </m:r>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i="1">
                                            <a:latin typeface="Cambria Math" panose="02040503050406030204" pitchFamily="18" charset="0"/>
                                          </a:rPr>
                                          <m:t>𝑒</m:t>
                                        </m:r>
                                      </m:sub>
                                    </m:sSub>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𝑢</m:t>
                                        </m:r>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i="1">
                                            <a:latin typeface="Cambria Math" panose="02040503050406030204" pitchFamily="18" charset="0"/>
                                          </a:rPr>
                                          <m:t>𝑤</m:t>
                                        </m:r>
                                      </m:sub>
                                    </m:sSub>
                                  </m:e>
                                </m:d>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𝑆</m:t>
                                        </m:r>
                                      </m:e>
                                    </m:acc>
                                  </m:e>
                                  <m:sub>
                                    <m:r>
                                      <a:rPr lang="pt-BR" b="0" i="1" smtClean="0">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i="1" smtClean="0">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i="1" smtClean="0">
                                            <a:latin typeface="Cambria Math" panose="02040503050406030204" pitchFamily="18" charset="0"/>
                                          </a:rPr>
                                          <m:t>𝑐</m:t>
                                        </m:r>
                                      </m:e>
                                      <m:sub>
                                        <m:sSub>
                                          <m:sSubPr>
                                            <m:ctrlPr>
                                              <a:rPr lang="pt-BR" b="0" i="1" smtClean="0">
                                                <a:latin typeface="Cambria Math" panose="02040503050406030204" pitchFamily="18" charset="0"/>
                                              </a:rPr>
                                            </m:ctrlPr>
                                          </m:sSubPr>
                                          <m:e>
                                            <m:r>
                                              <a:rPr lang="pt-BR" b="0" i="1" smtClean="0">
                                                <a:latin typeface="Cambria Math" panose="02040503050406030204" pitchFamily="18" charset="0"/>
                                              </a:rPr>
                                              <m:t>𝑎</m:t>
                                            </m:r>
                                          </m:e>
                                          <m:sub>
                                            <m:r>
                                              <a:rPr lang="pt-BR" b="0" i="1" smtClean="0">
                                                <a:latin typeface="Cambria Math" panose="02040503050406030204" pitchFamily="18" charset="0"/>
                                              </a:rPr>
                                              <m:t>𝑁</m:t>
                                            </m:r>
                                          </m:sub>
                                        </m:sSub>
                                      </m:sub>
                                    </m:sSub>
                                  </m:num>
                                  <m:den>
                                    <m:r>
                                      <a:rPr lang="pt-BR" i="1">
                                        <a:latin typeface="Cambria Math" panose="02040503050406030204" pitchFamily="18" charset="0"/>
                                      </a:rPr>
                                      <m:t>𝜕</m:t>
                                    </m:r>
                                    <m:r>
                                      <a:rPr lang="pt-BR" i="1">
                                        <a:latin typeface="Cambria Math" panose="02040503050406030204" pitchFamily="18" charset="0"/>
                                      </a:rPr>
                                      <m:t>𝑡</m:t>
                                    </m:r>
                                  </m:den>
                                </m:f>
                                <m:r>
                                  <a:rPr lang="pt-BR" i="1">
                                    <a:latin typeface="Cambria Math" panose="02040503050406030204" pitchFamily="18" charset="0"/>
                                  </a:rPr>
                                  <m:t>=</m:t>
                                </m:r>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𝐷</m:t>
                                        </m:r>
                                      </m:e>
                                      <m:sub>
                                        <m:r>
                                          <a:rPr lang="pt-BR" i="1">
                                            <a:latin typeface="Cambria Math" panose="02040503050406030204" pitchFamily="18" charset="0"/>
                                          </a:rPr>
                                          <m:t>𝑎𝑥</m:t>
                                        </m:r>
                                      </m:sub>
                                    </m:sSub>
                                  </m:num>
                                  <m:den>
                                    <m:r>
                                      <m:rPr>
                                        <m:sty m:val="p"/>
                                      </m:rPr>
                                      <a:rPr lang="pt-BR">
                                        <a:latin typeface="Cambria Math" panose="02040503050406030204" pitchFamily="18" charset="0"/>
                                      </a:rPr>
                                      <m:t>Δ</m:t>
                                    </m:r>
                                    <m:r>
                                      <a:rPr lang="pt-BR" i="1">
                                        <a:latin typeface="Cambria Math" panose="02040503050406030204" pitchFamily="18" charset="0"/>
                                      </a:rPr>
                                      <m:t>𝑧</m:t>
                                    </m:r>
                                  </m:den>
                                </m:f>
                                <m:r>
                                  <a:rPr lang="pt-BR" i="1">
                                    <a:latin typeface="Cambria Math" panose="02040503050406030204" pitchFamily="18" charset="0"/>
                                  </a:rPr>
                                  <m:t>⋅</m:t>
                                </m:r>
                                <m:f>
                                  <m:fPr>
                                    <m:ctrlPr>
                                      <a:rPr lang="pt-BR" i="1" smtClean="0">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num>
                                  <m:den>
                                    <m:r>
                                      <a:rPr lang="pt-BR" i="1">
                                        <a:latin typeface="Cambria Math" panose="02040503050406030204" pitchFamily="18" charset="0"/>
                                      </a:rPr>
                                      <m:t>𝜕</m:t>
                                    </m:r>
                                    <m:r>
                                      <a:rPr lang="pt-BR" i="1">
                                        <a:latin typeface="Cambria Math" panose="02040503050406030204" pitchFamily="18" charset="0"/>
                                      </a:rPr>
                                      <m:t>𝑧</m:t>
                                    </m:r>
                                  </m:den>
                                </m:f>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a:latin typeface="Cambria Math" panose="02040503050406030204" pitchFamily="18" charset="0"/>
                                          </a:rPr>
                                          <m:t>​</m:t>
                                        </m:r>
                                      </m:e>
                                    </m:d>
                                  </m:e>
                                  <m:sub>
                                    <m:r>
                                      <a:rPr lang="pt-BR" i="1">
                                        <a:latin typeface="Cambria Math" panose="02040503050406030204" pitchFamily="18" charset="0"/>
                                      </a:rPr>
                                      <m:t>𝑤</m:t>
                                    </m:r>
                                  </m:sub>
                                </m:sSub>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1</m:t>
                                    </m:r>
                                  </m:num>
                                  <m:den>
                                    <m:r>
                                      <a:rPr lang="pt-BR" i="1">
                                        <a:latin typeface="Cambria Math" panose="02040503050406030204" pitchFamily="18" charset="0"/>
                                      </a:rPr>
                                      <m:t>𝜖</m:t>
                                    </m:r>
                                    <m:r>
                                      <m:rPr>
                                        <m:sty m:val="p"/>
                                      </m:rPr>
                                      <a:rPr lang="pt-BR">
                                        <a:latin typeface="Cambria Math" panose="02040503050406030204" pitchFamily="18" charset="0"/>
                                      </a:rPr>
                                      <m:t>Δ</m:t>
                                    </m:r>
                                    <m:r>
                                      <a:rPr lang="pt-BR" i="1">
                                        <a:latin typeface="Cambria Math" panose="02040503050406030204" pitchFamily="18" charset="0"/>
                                      </a:rPr>
                                      <m:t>𝑧</m:t>
                                    </m:r>
                                  </m:den>
                                </m:f>
                                <m:r>
                                  <a:rPr lang="pt-BR" i="1">
                                    <a:latin typeface="Cambria Math" panose="02040503050406030204" pitchFamily="18" charset="0"/>
                                  </a:rPr>
                                  <m:t>⋅</m:t>
                                </m:r>
                                <m:d>
                                  <m:dPr>
                                    <m:begChr m:val="["/>
                                    <m:endChr m:val="]"/>
                                    <m:ctrlPr>
                                      <a:rPr lang="pt-BR" i="1">
                                        <a:latin typeface="Cambria Math" panose="02040503050406030204" pitchFamily="18" charset="0"/>
                                      </a:rPr>
                                    </m:ctrlPr>
                                  </m:dPr>
                                  <m:e>
                                    <m:d>
                                      <m:dPr>
                                        <m:ctrlPr>
                                          <a:rPr lang="pt-BR" i="1">
                                            <a:latin typeface="Cambria Math" panose="02040503050406030204" pitchFamily="18" charset="0"/>
                                          </a:rPr>
                                        </m:ctrlPr>
                                      </m:dPr>
                                      <m:e>
                                        <m:r>
                                          <a:rPr lang="pt-BR" i="1">
                                            <a:latin typeface="Cambria Math" panose="02040503050406030204" pitchFamily="18" charset="0"/>
                                          </a:rPr>
                                          <m:t>𝑢</m:t>
                                        </m:r>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i="1">
                                            <a:latin typeface="Cambria Math" panose="02040503050406030204" pitchFamily="18" charset="0"/>
                                          </a:rPr>
                                          <m:t>𝑒</m:t>
                                        </m:r>
                                      </m:sub>
                                    </m:sSub>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𝑢</m:t>
                                        </m:r>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i="1">
                                            <a:latin typeface="Cambria Math" panose="02040503050406030204" pitchFamily="18" charset="0"/>
                                          </a:rPr>
                                          <m:t>𝑤</m:t>
                                        </m:r>
                                      </m:sub>
                                    </m:sSub>
                                  </m:e>
                                </m:d>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𝑆</m:t>
                                        </m:r>
                                      </m:e>
                                    </m:acc>
                                  </m:e>
                                  <m:sub>
                                    <m:r>
                                      <a:rPr lang="pt-BR" b="0" i="1" smtClean="0">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8777">
                    <a:tc>
                      <a:txBody>
                        <a:bodyPr/>
                        <a:lstStyle/>
                        <a:p>
                          <a:pPr algn="l"/>
                          <a14:m>
                            <m:oMathPara xmlns:m="http://schemas.openxmlformats.org/officeDocument/2006/math">
                              <m:oMathParaPr>
                                <m:jc m:val="left"/>
                              </m:oMathParaPr>
                              <m:oMath xmlns:m="http://schemas.openxmlformats.org/officeDocument/2006/math">
                                <m:f>
                                  <m:fPr>
                                    <m:ctrlPr>
                                      <a:rPr lang="pt-BR" i="1" smtClean="0">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i="1" smtClean="0">
                                            <a:latin typeface="Cambria Math" panose="02040503050406030204" pitchFamily="18" charset="0"/>
                                          </a:rPr>
                                          <m:t>𝑐</m:t>
                                        </m:r>
                                      </m:e>
                                      <m:sub>
                                        <m:sSub>
                                          <m:sSubPr>
                                            <m:ctrlPr>
                                              <a:rPr lang="pt-BR" b="0" i="1" smtClean="0">
                                                <a:latin typeface="Cambria Math" panose="02040503050406030204" pitchFamily="18" charset="0"/>
                                              </a:rPr>
                                            </m:ctrlPr>
                                          </m:sSubPr>
                                          <m:e>
                                            <m:r>
                                              <a:rPr lang="pt-BR" b="0" i="1" smtClean="0">
                                                <a:latin typeface="Cambria Math" panose="02040503050406030204" pitchFamily="18" charset="0"/>
                                              </a:rPr>
                                              <m:t>𝑎</m:t>
                                            </m:r>
                                          </m:e>
                                          <m:sub>
                                            <m:r>
                                              <a:rPr lang="pt-BR" b="0" i="1" smtClean="0">
                                                <a:latin typeface="Cambria Math" panose="02040503050406030204" pitchFamily="18" charset="0"/>
                                              </a:rPr>
                                              <m:t>𝑁</m:t>
                                            </m:r>
                                          </m:sub>
                                        </m:sSub>
                                      </m:sub>
                                    </m:sSub>
                                  </m:num>
                                  <m:den>
                                    <m:r>
                                      <a:rPr lang="pt-BR" i="1">
                                        <a:latin typeface="Cambria Math" panose="02040503050406030204" pitchFamily="18" charset="0"/>
                                      </a:rPr>
                                      <m:t>𝜕</m:t>
                                    </m:r>
                                    <m:r>
                                      <a:rPr lang="pt-BR" i="1">
                                        <a:latin typeface="Cambria Math" panose="02040503050406030204" pitchFamily="18" charset="0"/>
                                      </a:rPr>
                                      <m:t>𝑡</m:t>
                                    </m:r>
                                  </m:den>
                                </m:f>
                                <m:r>
                                  <a:rPr lang="pt-BR" i="1">
                                    <a:latin typeface="Cambria Math" panose="02040503050406030204" pitchFamily="18" charset="0"/>
                                  </a:rPr>
                                  <m:t>=</m:t>
                                </m:r>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𝐷</m:t>
                                        </m:r>
                                      </m:e>
                                      <m:sub>
                                        <m:r>
                                          <a:rPr lang="pt-BR" i="1">
                                            <a:latin typeface="Cambria Math" panose="02040503050406030204" pitchFamily="18" charset="0"/>
                                          </a:rPr>
                                          <m:t>𝑎𝑥</m:t>
                                        </m:r>
                                      </m:sub>
                                    </m:sSub>
                                  </m:num>
                                  <m:den>
                                    <m:r>
                                      <m:rPr>
                                        <m:sty m:val="p"/>
                                      </m:rPr>
                                      <a:rPr lang="pt-BR">
                                        <a:latin typeface="Cambria Math" panose="02040503050406030204" pitchFamily="18" charset="0"/>
                                      </a:rPr>
                                      <m:t>Δ</m:t>
                                    </m:r>
                                    <m:r>
                                      <a:rPr lang="pt-BR" i="1">
                                        <a:latin typeface="Cambria Math" panose="02040503050406030204" pitchFamily="18" charset="0"/>
                                      </a:rPr>
                                      <m:t>𝑧</m:t>
                                    </m:r>
                                  </m:den>
                                </m:f>
                                <m:r>
                                  <a:rPr lang="pt-BR" i="1">
                                    <a:latin typeface="Cambria Math" panose="02040503050406030204" pitchFamily="18" charset="0"/>
                                  </a:rPr>
                                  <m:t>⋅</m:t>
                                </m:r>
                                <m:f>
                                  <m:fPr>
                                    <m:ctrlPr>
                                      <a:rPr lang="pt-BR" i="1" smtClean="0">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num>
                                  <m:den>
                                    <m:r>
                                      <a:rPr lang="pt-BR" i="1">
                                        <a:latin typeface="Cambria Math" panose="02040503050406030204" pitchFamily="18" charset="0"/>
                                      </a:rPr>
                                      <m:t>𝜕</m:t>
                                    </m:r>
                                    <m:r>
                                      <a:rPr lang="pt-BR" i="1">
                                        <a:latin typeface="Cambria Math" panose="02040503050406030204" pitchFamily="18" charset="0"/>
                                      </a:rPr>
                                      <m:t>𝑧</m:t>
                                    </m:r>
                                  </m:den>
                                </m:f>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a:latin typeface="Cambria Math" panose="02040503050406030204" pitchFamily="18" charset="0"/>
                                          </a:rPr>
                                          <m:t>​</m:t>
                                        </m:r>
                                      </m:e>
                                    </m:d>
                                  </m:e>
                                  <m:sub>
                                    <m:r>
                                      <a:rPr lang="pt-BR" i="1">
                                        <a:latin typeface="Cambria Math" panose="02040503050406030204" pitchFamily="18" charset="0"/>
                                      </a:rPr>
                                      <m:t>𝑤</m:t>
                                    </m:r>
                                  </m:sub>
                                </m:sSub>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1</m:t>
                                    </m:r>
                                  </m:num>
                                  <m:den>
                                    <m:r>
                                      <a:rPr lang="pt-BR" i="1">
                                        <a:latin typeface="Cambria Math" panose="02040503050406030204" pitchFamily="18" charset="0"/>
                                      </a:rPr>
                                      <m:t>𝜖</m:t>
                                    </m:r>
                                    <m:r>
                                      <m:rPr>
                                        <m:sty m:val="p"/>
                                      </m:rPr>
                                      <a:rPr lang="pt-BR">
                                        <a:latin typeface="Cambria Math" panose="02040503050406030204" pitchFamily="18" charset="0"/>
                                      </a:rPr>
                                      <m:t>Δ</m:t>
                                    </m:r>
                                    <m:r>
                                      <a:rPr lang="pt-BR" i="1">
                                        <a:latin typeface="Cambria Math" panose="02040503050406030204" pitchFamily="18" charset="0"/>
                                      </a:rPr>
                                      <m:t>𝑧</m:t>
                                    </m:r>
                                  </m:den>
                                </m:f>
                                <m:r>
                                  <a:rPr lang="pt-BR" i="1">
                                    <a:latin typeface="Cambria Math" panose="02040503050406030204" pitchFamily="18" charset="0"/>
                                  </a:rPr>
                                  <m:t>⋅</m:t>
                                </m:r>
                                <m:d>
                                  <m:dPr>
                                    <m:begChr m:val="["/>
                                    <m:endChr m:val="]"/>
                                    <m:ctrlPr>
                                      <a:rPr lang="pt-BR" i="1">
                                        <a:latin typeface="Cambria Math" panose="02040503050406030204" pitchFamily="18" charset="0"/>
                                      </a:rPr>
                                    </m:ctrlPr>
                                  </m:dPr>
                                  <m:e>
                                    <m:d>
                                      <m:dPr>
                                        <m:ctrlPr>
                                          <a:rPr lang="pt-BR" i="1">
                                            <a:latin typeface="Cambria Math" panose="02040503050406030204" pitchFamily="18" charset="0"/>
                                          </a:rPr>
                                        </m:ctrlPr>
                                      </m:dPr>
                                      <m:e>
                                        <m:r>
                                          <a:rPr lang="pt-BR" i="1">
                                            <a:latin typeface="Cambria Math" panose="02040503050406030204" pitchFamily="18" charset="0"/>
                                          </a:rPr>
                                          <m:t>𝑢</m:t>
                                        </m:r>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b="0" i="1" smtClean="0">
                                            <a:latin typeface="Cambria Math" panose="02040503050406030204" pitchFamily="18" charset="0"/>
                                          </a:rPr>
                                          <m:t>𝑁</m:t>
                                        </m:r>
                                      </m:sub>
                                    </m:sSub>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𝑢</m:t>
                                        </m:r>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b="0" i="1" smtClean="0">
                                            <a:latin typeface="Cambria Math" panose="02040503050406030204" pitchFamily="18" charset="0"/>
                                          </a:rPr>
                                          <m:t>𝑁</m:t>
                                        </m:r>
                                        <m:r>
                                          <a:rPr lang="pt-BR" b="0" i="1" smtClean="0">
                                            <a:latin typeface="Cambria Math" panose="02040503050406030204" pitchFamily="18" charset="0"/>
                                          </a:rPr>
                                          <m:t>−1</m:t>
                                        </m:r>
                                      </m:sub>
                                    </m:sSub>
                                  </m:e>
                                </m:d>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𝑆</m:t>
                                        </m:r>
                                      </m:e>
                                    </m:acc>
                                  </m:e>
                                  <m:sub>
                                    <m:r>
                                      <a:rPr lang="pt-BR" b="0" i="1" smtClean="0">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b="0" dirty="0" smtClean="0">
                              <a:solidFill>
                                <a:schemeClr val="tx1"/>
                              </a:solidFill>
                            </a:rPr>
                            <a:t>Aproximação de primeira ordem pra trás nos termos advectivos</a:t>
                          </a: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8777">
                    <a:tc>
                      <a:txBody>
                        <a:bodyPr/>
                        <a:lstStyle/>
                        <a:p>
                          <a:pPr algn="l"/>
                          <a14:m>
                            <m:oMathPara xmlns:m="http://schemas.openxmlformats.org/officeDocument/2006/math">
                              <m:oMathParaPr>
                                <m:jc m:val="left"/>
                              </m:oMathParaPr>
                              <m:oMath xmlns:m="http://schemas.openxmlformats.org/officeDocument/2006/math">
                                <m:f>
                                  <m:fPr>
                                    <m:ctrlPr>
                                      <a:rPr lang="pt-BR" i="1" smtClean="0">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i="1" smtClean="0">
                                            <a:latin typeface="Cambria Math" panose="02040503050406030204" pitchFamily="18" charset="0"/>
                                          </a:rPr>
                                          <m:t>𝑐</m:t>
                                        </m:r>
                                      </m:e>
                                      <m:sub>
                                        <m:sSub>
                                          <m:sSubPr>
                                            <m:ctrlPr>
                                              <a:rPr lang="pt-BR" b="0" i="1" smtClean="0">
                                                <a:latin typeface="Cambria Math" panose="02040503050406030204" pitchFamily="18" charset="0"/>
                                              </a:rPr>
                                            </m:ctrlPr>
                                          </m:sSubPr>
                                          <m:e>
                                            <m:r>
                                              <a:rPr lang="pt-BR" b="0" i="1" smtClean="0">
                                                <a:latin typeface="Cambria Math" panose="02040503050406030204" pitchFamily="18" charset="0"/>
                                              </a:rPr>
                                              <m:t>𝑎</m:t>
                                            </m:r>
                                          </m:e>
                                          <m:sub>
                                            <m:r>
                                              <a:rPr lang="pt-BR" b="0" i="1" smtClean="0">
                                                <a:latin typeface="Cambria Math" panose="02040503050406030204" pitchFamily="18" charset="0"/>
                                              </a:rPr>
                                              <m:t>𝑁</m:t>
                                            </m:r>
                                          </m:sub>
                                        </m:sSub>
                                      </m:sub>
                                    </m:sSub>
                                  </m:num>
                                  <m:den>
                                    <m:r>
                                      <a:rPr lang="pt-BR" i="1">
                                        <a:latin typeface="Cambria Math" panose="02040503050406030204" pitchFamily="18" charset="0"/>
                                      </a:rPr>
                                      <m:t>𝜕</m:t>
                                    </m:r>
                                    <m:r>
                                      <a:rPr lang="pt-BR" i="1">
                                        <a:latin typeface="Cambria Math" panose="02040503050406030204" pitchFamily="18" charset="0"/>
                                      </a:rPr>
                                      <m:t>𝑡</m:t>
                                    </m:r>
                                  </m:den>
                                </m:f>
                                <m:r>
                                  <a:rPr lang="pt-BR" i="1">
                                    <a:latin typeface="Cambria Math" panose="02040503050406030204" pitchFamily="18" charset="0"/>
                                  </a:rPr>
                                  <m:t>=</m:t>
                                </m:r>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𝐷</m:t>
                                        </m:r>
                                      </m:e>
                                      <m:sub>
                                        <m:r>
                                          <a:rPr lang="pt-BR" i="1">
                                            <a:latin typeface="Cambria Math" panose="02040503050406030204" pitchFamily="18" charset="0"/>
                                          </a:rPr>
                                          <m:t>𝑎𝑥</m:t>
                                        </m:r>
                                      </m:sub>
                                    </m:sSub>
                                  </m:num>
                                  <m:den>
                                    <m:r>
                                      <m:rPr>
                                        <m:sty m:val="p"/>
                                      </m:rPr>
                                      <a:rPr lang="pt-BR">
                                        <a:latin typeface="Cambria Math" panose="02040503050406030204" pitchFamily="18" charset="0"/>
                                      </a:rPr>
                                      <m:t>Δ</m:t>
                                    </m:r>
                                    <m:sSup>
                                      <m:sSupPr>
                                        <m:ctrlPr>
                                          <a:rPr lang="pt-BR" b="0" i="1" smtClean="0">
                                            <a:latin typeface="Cambria Math" panose="02040503050406030204" pitchFamily="18" charset="0"/>
                                          </a:rPr>
                                        </m:ctrlPr>
                                      </m:sSupPr>
                                      <m:e>
                                        <m:r>
                                          <a:rPr lang="pt-BR" i="1">
                                            <a:latin typeface="Cambria Math" panose="02040503050406030204" pitchFamily="18" charset="0"/>
                                          </a:rPr>
                                          <m:t>𝑧</m:t>
                                        </m:r>
                                      </m:e>
                                      <m:sup>
                                        <m:r>
                                          <a:rPr lang="pt-BR" b="0" i="1" smtClean="0">
                                            <a:latin typeface="Cambria Math" panose="02040503050406030204" pitchFamily="18" charset="0"/>
                                          </a:rPr>
                                          <m:t>2</m:t>
                                        </m:r>
                                      </m:sup>
                                    </m:sSup>
                                  </m:den>
                                </m:f>
                                <m:r>
                                  <a:rPr lang="pt-BR" i="1">
                                    <a:latin typeface="Cambria Math" panose="02040503050406030204" pitchFamily="18" charset="0"/>
                                  </a:rPr>
                                  <m:t>⋅</m:t>
                                </m:r>
                                <m:d>
                                  <m:dPr>
                                    <m:ctrlPr>
                                      <a:rPr lang="pt-BR" b="0" i="1" smtClean="0">
                                        <a:latin typeface="Cambria Math" panose="02040503050406030204" pitchFamily="18" charset="0"/>
                                      </a:rPr>
                                    </m:ctrlPr>
                                  </m:dPr>
                                  <m:e>
                                    <m:sSub>
                                      <m:sSubPr>
                                        <m:ctrlPr>
                                          <a:rPr lang="pt-BR" b="0" i="1" smtClean="0">
                                            <a:latin typeface="Cambria Math" panose="02040503050406030204" pitchFamily="18" charset="0"/>
                                          </a:rPr>
                                        </m:ctrlPr>
                                      </m:sSubPr>
                                      <m:e>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sub>
                                        <m:r>
                                          <a:rPr lang="pt-BR" b="0" i="1" smtClean="0">
                                            <a:latin typeface="Cambria Math" panose="02040503050406030204" pitchFamily="18" charset="0"/>
                                          </a:rPr>
                                          <m:t>𝑁</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sub>
                                        <m:r>
                                          <a:rPr lang="pt-BR" b="0" i="1" smtClean="0">
                                            <a:latin typeface="Cambria Math" panose="02040503050406030204" pitchFamily="18" charset="0"/>
                                          </a:rPr>
                                          <m:t>𝑁</m:t>
                                        </m:r>
                                        <m:r>
                                          <a:rPr lang="pt-BR" b="0" i="1" smtClean="0">
                                            <a:latin typeface="Cambria Math" panose="02040503050406030204" pitchFamily="18" charset="0"/>
                                          </a:rPr>
                                          <m:t>−1</m:t>
                                        </m:r>
                                      </m:sub>
                                    </m:sSub>
                                  </m:e>
                                </m:d>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1</m:t>
                                    </m:r>
                                  </m:num>
                                  <m:den>
                                    <m:r>
                                      <a:rPr lang="pt-BR" i="1">
                                        <a:latin typeface="Cambria Math" panose="02040503050406030204" pitchFamily="18" charset="0"/>
                                      </a:rPr>
                                      <m:t>𝜖</m:t>
                                    </m:r>
                                    <m:r>
                                      <m:rPr>
                                        <m:sty m:val="p"/>
                                      </m:rPr>
                                      <a:rPr lang="pt-BR">
                                        <a:latin typeface="Cambria Math" panose="02040503050406030204" pitchFamily="18" charset="0"/>
                                      </a:rPr>
                                      <m:t>Δ</m:t>
                                    </m:r>
                                    <m:r>
                                      <a:rPr lang="pt-BR" i="1">
                                        <a:latin typeface="Cambria Math" panose="02040503050406030204" pitchFamily="18" charset="0"/>
                                      </a:rPr>
                                      <m:t>𝑧</m:t>
                                    </m:r>
                                  </m:den>
                                </m:f>
                                <m:r>
                                  <a:rPr lang="pt-BR" i="1">
                                    <a:latin typeface="Cambria Math" panose="02040503050406030204" pitchFamily="18" charset="0"/>
                                  </a:rPr>
                                  <m:t>⋅</m:t>
                                </m:r>
                                <m:d>
                                  <m:dPr>
                                    <m:begChr m:val="["/>
                                    <m:endChr m:val="]"/>
                                    <m:ctrlPr>
                                      <a:rPr lang="pt-BR" i="1">
                                        <a:latin typeface="Cambria Math" panose="02040503050406030204" pitchFamily="18" charset="0"/>
                                      </a:rPr>
                                    </m:ctrlPr>
                                  </m:dPr>
                                  <m:e>
                                    <m:d>
                                      <m:dPr>
                                        <m:ctrlPr>
                                          <a:rPr lang="pt-BR" i="1">
                                            <a:latin typeface="Cambria Math" panose="02040503050406030204" pitchFamily="18" charset="0"/>
                                          </a:rPr>
                                        </m:ctrlPr>
                                      </m:dPr>
                                      <m:e>
                                        <m:r>
                                          <a:rPr lang="pt-BR" i="1">
                                            <a:latin typeface="Cambria Math" panose="02040503050406030204" pitchFamily="18" charset="0"/>
                                          </a:rPr>
                                          <m:t>𝑢</m:t>
                                        </m:r>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b="0" i="1" smtClean="0">
                                            <a:latin typeface="Cambria Math" panose="02040503050406030204" pitchFamily="18" charset="0"/>
                                          </a:rPr>
                                          <m:t>𝑁</m:t>
                                        </m:r>
                                      </m:sub>
                                    </m:sSub>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𝑢</m:t>
                                        </m:r>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b="0" i="1" smtClean="0">
                                            <a:latin typeface="Cambria Math" panose="02040503050406030204" pitchFamily="18" charset="0"/>
                                          </a:rPr>
                                          <m:t>𝑁</m:t>
                                        </m:r>
                                        <m:r>
                                          <a:rPr lang="pt-BR" b="0" i="1" smtClean="0">
                                            <a:latin typeface="Cambria Math" panose="02040503050406030204" pitchFamily="18" charset="0"/>
                                          </a:rPr>
                                          <m:t>−1</m:t>
                                        </m:r>
                                      </m:sub>
                                    </m:sSub>
                                  </m:e>
                                </m:d>
                                <m:r>
                                  <a:rPr lang="pt-BR" i="1">
                                    <a:latin typeface="Cambria Math" panose="02040503050406030204" pitchFamily="18" charset="0"/>
                                  </a:rPr>
                                  <m:t>−</m:t>
                                </m:r>
                                <m:sSub>
                                  <m:sSubPr>
                                    <m:ctrlPr>
                                      <a:rPr lang="pt-BR" i="1">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𝑆</m:t>
                                        </m:r>
                                      </m:e>
                                    </m:acc>
                                  </m:e>
                                  <m:sub>
                                    <m:r>
                                      <a:rPr lang="pt-BR" b="0" i="1" smtClean="0">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smtClean="0">
                              <a:solidFill>
                                <a:schemeClr val="tx1"/>
                              </a:solidFill>
                            </a:rPr>
                            <a:t>Aproximação de primeira ordem centrais</a:t>
                          </a:r>
                          <a:r>
                            <a:rPr lang="pt-BR" b="0" baseline="0" dirty="0" smtClean="0">
                              <a:solidFill>
                                <a:schemeClr val="tx1"/>
                              </a:solidFill>
                            </a:rPr>
                            <a:t> </a:t>
                          </a:r>
                          <a:r>
                            <a:rPr lang="pt-BR" b="0" dirty="0" smtClean="0">
                              <a:solidFill>
                                <a:schemeClr val="tx1"/>
                              </a:solidFill>
                            </a:rPr>
                            <a:t>nos termos dispersivos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2614480753"/>
                  </p:ext>
                </p:extLst>
              </p:nvPr>
            </p:nvGraphicFramePr>
            <p:xfrm>
              <a:off x="769155" y="1838504"/>
              <a:ext cx="10653691" cy="4459704"/>
            </p:xfrm>
            <a:graphic>
              <a:graphicData uri="http://schemas.openxmlformats.org/drawingml/2006/table">
                <a:tbl>
                  <a:tblPr firstRow="1" bandRow="1">
                    <a:tableStyleId>{5C22544A-7EE6-4342-B048-85BDC9FD1C3A}</a:tableStyleId>
                  </a:tblPr>
                  <a:tblGrid>
                    <a:gridCol w="7318063"/>
                    <a:gridCol w="3335628"/>
                  </a:tblGrid>
                  <a:tr h="81200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752" r="-45712" b="-454135"/>
                          </a:stretch>
                        </a:blipFill>
                      </a:tcPr>
                    </a:tc>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219744" t="-752" r="-366" b="-454135"/>
                          </a:stretch>
                        </a:blipFill>
                      </a:tcPr>
                    </a:tc>
                  </a:tr>
                  <a:tr h="709068">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14530" r="-45712" b="-41623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smtClean="0">
                              <a:solidFill>
                                <a:schemeClr val="tx1"/>
                              </a:solidFill>
                            </a:rPr>
                            <a:t>Condição de contorno em z = L</a:t>
                          </a:r>
                        </a:p>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88722" r="-45712" b="-266165"/>
                          </a:stretch>
                        </a:blip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328205" r="-45712" b="-202564"/>
                          </a:stretch>
                        </a:blip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877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428205" r="-45712" b="-102564"/>
                          </a:stretch>
                        </a:blipFill>
                      </a:tcPr>
                    </a:tc>
                    <a:tc>
                      <a:txBody>
                        <a:bodyPr/>
                        <a:lstStyle/>
                        <a:p>
                          <a:r>
                            <a:rPr lang="pt-BR" b="0" dirty="0" smtClean="0">
                              <a:solidFill>
                                <a:schemeClr val="tx1"/>
                              </a:solidFill>
                            </a:rPr>
                            <a:t>Aproximação de primeira ordem pra trás nos termos advectivos</a:t>
                          </a: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877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532759" r="-45712" b="-344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smtClean="0">
                              <a:solidFill>
                                <a:schemeClr val="tx1"/>
                              </a:solidFill>
                            </a:rPr>
                            <a:t>Aproximação de primeira ordem centrais</a:t>
                          </a:r>
                          <a:r>
                            <a:rPr lang="pt-BR" b="0" baseline="0" dirty="0" smtClean="0">
                              <a:solidFill>
                                <a:schemeClr val="tx1"/>
                              </a:solidFill>
                            </a:rPr>
                            <a:t> </a:t>
                          </a:r>
                          <a:r>
                            <a:rPr lang="pt-BR" b="0" dirty="0" smtClean="0">
                              <a:solidFill>
                                <a:schemeClr val="tx1"/>
                              </a:solidFill>
                            </a:rPr>
                            <a:t>nos termos dispersivos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Tree>
    <p:extLst>
      <p:ext uri="{BB962C8B-B14F-4D97-AF65-F5344CB8AC3E}">
        <p14:creationId xmlns:p14="http://schemas.microsoft.com/office/powerpoint/2010/main" val="17920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2540358"/>
            <a:ext cx="12192000" cy="177728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4" name="Título 1"/>
          <p:cNvSpPr>
            <a:spLocks noGrp="1"/>
          </p:cNvSpPr>
          <p:nvPr>
            <p:ph type="title"/>
          </p:nvPr>
        </p:nvSpPr>
        <p:spPr>
          <a:xfrm>
            <a:off x="838200" y="2766219"/>
            <a:ext cx="10515600" cy="1325563"/>
          </a:xfrm>
        </p:spPr>
        <p:txBody>
          <a:bodyPr/>
          <a:lstStyle/>
          <a:p>
            <a:pPr algn="ctr"/>
            <a:r>
              <a:rPr lang="pt-BR" b="1" dirty="0" smtClean="0">
                <a:solidFill>
                  <a:schemeClr val="bg1"/>
                </a:solidFill>
              </a:rPr>
              <a:t>Conservação de Massa no Sólido</a:t>
            </a:r>
            <a:endParaRPr lang="pt-BR" b="1" dirty="0">
              <a:solidFill>
                <a:schemeClr val="bg1"/>
              </a:solidFill>
            </a:endParaRPr>
          </a:p>
        </p:txBody>
      </p:sp>
    </p:spTree>
    <p:extLst>
      <p:ext uri="{BB962C8B-B14F-4D97-AF65-F5344CB8AC3E}">
        <p14:creationId xmlns:p14="http://schemas.microsoft.com/office/powerpoint/2010/main" val="4101116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15177" y="4803820"/>
            <a:ext cx="4211392" cy="117197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5" name="Espaço Reservado para Conteúdo 2"/>
              <p:cNvSpPr txBox="1">
                <a:spLocks/>
              </p:cNvSpPr>
              <p:nvPr/>
            </p:nvSpPr>
            <p:spPr>
              <a:xfrm>
                <a:off x="838200" y="1061894"/>
                <a:ext cx="10515600" cy="5107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smtClean="0"/>
              </a:p>
              <a:p>
                <a:pPr marL="0" indent="0">
                  <a:buNone/>
                </a:pPr>
                <a14:m>
                  <m:oMathPara xmlns:m="http://schemas.openxmlformats.org/officeDocument/2006/math">
                    <m:oMathParaPr>
                      <m:jc m:val="centerGroup"/>
                    </m:oMathParaPr>
                    <m:oMath xmlns:m="http://schemas.openxmlformats.org/officeDocument/2006/math">
                      <m:f>
                        <m:fPr>
                          <m:ctrlPr>
                            <a:rPr lang="pt-BR" sz="2400" b="0" i="1" smtClean="0">
                              <a:latin typeface="Cambria Math" panose="02040503050406030204" pitchFamily="18" charset="0"/>
                            </a:rPr>
                          </m:ctrlPr>
                        </m:fPr>
                        <m:num>
                          <m:r>
                            <a:rPr lang="pt-BR" sz="2400" b="0" i="1" smtClean="0">
                              <a:latin typeface="Cambria Math" panose="02040503050406030204" pitchFamily="18" charset="0"/>
                            </a:rPr>
                            <m:t>𝜕</m:t>
                          </m:r>
                          <m:r>
                            <a:rPr lang="pt-BR" sz="2400" b="0" i="1" smtClean="0">
                              <a:latin typeface="Cambria Math" panose="02040503050406030204" pitchFamily="18" charset="0"/>
                            </a:rPr>
                            <m:t>𝑞</m:t>
                          </m:r>
                        </m:num>
                        <m:den>
                          <m:r>
                            <a:rPr lang="pt-BR" sz="2400" b="0" i="1" smtClean="0">
                              <a:latin typeface="Cambria Math" panose="02040503050406030204" pitchFamily="18" charset="0"/>
                            </a:rPr>
                            <m:t>𝜕</m:t>
                          </m:r>
                          <m:r>
                            <a:rPr lang="pt-BR" sz="2400" b="0" i="1" smtClean="0">
                              <a:latin typeface="Cambria Math" panose="02040503050406030204" pitchFamily="18" charset="0"/>
                            </a:rPr>
                            <m:t>𝑡</m:t>
                          </m:r>
                        </m:den>
                      </m:f>
                      <m:r>
                        <a:rPr lang="pt-BR" sz="2400" b="0" i="1" smtClean="0">
                          <a:latin typeface="Cambria Math" panose="02040503050406030204" pitchFamily="18" charset="0"/>
                        </a:rPr>
                        <m:t>=</m:t>
                      </m:r>
                      <m:sSub>
                        <m:sSubPr>
                          <m:ctrlPr>
                            <a:rPr lang="pt-BR" sz="2400" b="0" i="1" smtClean="0">
                              <a:latin typeface="Cambria Math" panose="02040503050406030204" pitchFamily="18" charset="0"/>
                            </a:rPr>
                          </m:ctrlPr>
                        </m:sSubPr>
                        <m:e>
                          <m:r>
                            <a:rPr lang="pt-BR" sz="2400" b="0" i="1" smtClean="0">
                              <a:latin typeface="Cambria Math" panose="02040503050406030204" pitchFamily="18" charset="0"/>
                            </a:rPr>
                            <m:t>𝐾</m:t>
                          </m:r>
                        </m:e>
                        <m:sub>
                          <m:r>
                            <a:rPr lang="pt-BR" sz="2400" b="0" i="1" smtClean="0">
                              <a:latin typeface="Cambria Math" panose="02040503050406030204" pitchFamily="18" charset="0"/>
                            </a:rPr>
                            <m:t>𝐿𝐷𝐹</m:t>
                          </m:r>
                        </m:sub>
                      </m:sSub>
                      <m:r>
                        <a:rPr lang="pt-BR" sz="2400" b="0" i="1" smtClean="0">
                          <a:latin typeface="Cambria Math" panose="02040503050406030204" pitchFamily="18" charset="0"/>
                        </a:rPr>
                        <m:t>⋅</m:t>
                      </m:r>
                      <m:d>
                        <m:dPr>
                          <m:begChr m:val="["/>
                          <m:endChr m:val="]"/>
                          <m:ctrlPr>
                            <a:rPr lang="pt-BR" sz="2400" b="0" i="1" smtClean="0">
                              <a:latin typeface="Cambria Math" panose="02040503050406030204" pitchFamily="18" charset="0"/>
                            </a:rPr>
                          </m:ctrlPr>
                        </m:dPr>
                        <m:e>
                          <m:sSub>
                            <m:sSubPr>
                              <m:ctrlPr>
                                <a:rPr lang="pt-BR" sz="2400" b="0" i="1" smtClean="0">
                                  <a:latin typeface="Cambria Math" panose="02040503050406030204" pitchFamily="18" charset="0"/>
                                </a:rPr>
                              </m:ctrlPr>
                            </m:sSubPr>
                            <m:e>
                              <m:r>
                                <a:rPr lang="pt-BR" sz="2400" b="0" i="1" smtClean="0">
                                  <a:latin typeface="Cambria Math" panose="02040503050406030204" pitchFamily="18" charset="0"/>
                                </a:rPr>
                                <m:t>𝑞</m:t>
                              </m:r>
                            </m:e>
                            <m:sub>
                              <m:r>
                                <a:rPr lang="pt-BR" sz="2400" b="0" i="1" smtClean="0">
                                  <a:latin typeface="Cambria Math" panose="02040503050406030204" pitchFamily="18" charset="0"/>
                                </a:rPr>
                                <m:t>𝑒𝑞</m:t>
                              </m:r>
                            </m:sub>
                          </m:sSub>
                          <m:d>
                            <m:dPr>
                              <m:ctrlPr>
                                <a:rPr lang="pt-BR" sz="2400" b="0" i="1" smtClean="0">
                                  <a:latin typeface="Cambria Math" panose="02040503050406030204" pitchFamily="18" charset="0"/>
                                </a:rPr>
                              </m:ctrlPr>
                            </m:dPr>
                            <m:e>
                              <m:r>
                                <a:rPr lang="pt-BR" sz="2400" b="0" i="1" smtClean="0">
                                  <a:latin typeface="Cambria Math" panose="02040503050406030204" pitchFamily="18" charset="0"/>
                                </a:rPr>
                                <m:t>𝑧</m:t>
                              </m:r>
                            </m:e>
                          </m:d>
                          <m:r>
                            <a:rPr lang="pt-BR" sz="2400" b="0" i="1" smtClean="0">
                              <a:latin typeface="Cambria Math" panose="02040503050406030204" pitchFamily="18" charset="0"/>
                            </a:rPr>
                            <m:t>−</m:t>
                          </m:r>
                          <m:r>
                            <a:rPr lang="pt-BR" sz="2400" b="0" i="1" smtClean="0">
                              <a:latin typeface="Cambria Math" panose="02040503050406030204" pitchFamily="18" charset="0"/>
                            </a:rPr>
                            <m:t>𝑞</m:t>
                          </m:r>
                        </m:e>
                      </m:d>
                    </m:oMath>
                  </m:oMathPara>
                </a14:m>
                <a:endParaRPr lang="pt-BR" sz="2400" dirty="0" smtClean="0"/>
              </a:p>
              <a:p>
                <a:pPr marL="0" indent="0">
                  <a:buNone/>
                </a:pPr>
                <a:endParaRPr lang="pt-BR" sz="2400" dirty="0" smtClean="0"/>
              </a:p>
              <a:p>
                <a:pPr marL="0" indent="0">
                  <a:buNone/>
                </a:pPr>
                <a14:m>
                  <m:oMathPara xmlns:m="http://schemas.openxmlformats.org/officeDocument/2006/math">
                    <m:oMathParaPr>
                      <m:jc m:val="centerGroup"/>
                    </m:oMathParaPr>
                    <m:oMath xmlns:m="http://schemas.openxmlformats.org/officeDocument/2006/math">
                      <m:nary>
                        <m:naryPr>
                          <m:ctrlPr>
                            <a:rPr lang="pt-BR" sz="2400" i="1" smtClean="0">
                              <a:latin typeface="Cambria Math" panose="02040503050406030204" pitchFamily="18" charset="0"/>
                            </a:rPr>
                          </m:ctrlPr>
                        </m:naryPr>
                        <m:sub>
                          <m:r>
                            <m:rPr>
                              <m:brk m:alnAt="23"/>
                            </m:rPr>
                            <a:rPr lang="pt-BR" sz="2400" b="0" i="1" smtClean="0">
                              <a:latin typeface="Cambria Math" panose="02040503050406030204" pitchFamily="18" charset="0"/>
                            </a:rPr>
                            <m:t>𝑤</m:t>
                          </m:r>
                        </m:sub>
                        <m:sup>
                          <m:r>
                            <a:rPr lang="pt-BR" sz="2400" b="0" i="1" smtClean="0">
                              <a:latin typeface="Cambria Math" panose="02040503050406030204" pitchFamily="18" charset="0"/>
                            </a:rPr>
                            <m:t>𝑒</m:t>
                          </m:r>
                        </m:sup>
                        <m:e>
                          <m:f>
                            <m:fPr>
                              <m:ctrlPr>
                                <a:rPr lang="pt-BR" sz="2400" i="1" smtClean="0">
                                  <a:latin typeface="Cambria Math" panose="02040503050406030204" pitchFamily="18" charset="0"/>
                                </a:rPr>
                              </m:ctrlPr>
                            </m:fPr>
                            <m:num>
                              <m:r>
                                <a:rPr lang="pt-BR" sz="2400" i="1" smtClean="0">
                                  <a:latin typeface="Cambria Math" panose="02040503050406030204" pitchFamily="18" charset="0"/>
                                </a:rPr>
                                <m:t>𝜕</m:t>
                              </m:r>
                              <m:r>
                                <a:rPr lang="pt-BR" sz="2400" b="0" i="1" smtClean="0">
                                  <a:latin typeface="Cambria Math" panose="02040503050406030204" pitchFamily="18" charset="0"/>
                                </a:rPr>
                                <m:t>𝑞</m:t>
                              </m:r>
                            </m:num>
                            <m:den>
                              <m:r>
                                <a:rPr lang="pt-BR" sz="2400" i="1" smtClean="0">
                                  <a:latin typeface="Cambria Math" panose="02040503050406030204" pitchFamily="18" charset="0"/>
                                </a:rPr>
                                <m:t>𝜕</m:t>
                              </m:r>
                              <m:r>
                                <a:rPr lang="pt-BR" sz="2400" b="0" i="1" smtClean="0">
                                  <a:latin typeface="Cambria Math" panose="02040503050406030204" pitchFamily="18" charset="0"/>
                                </a:rPr>
                                <m:t>𝑡</m:t>
                              </m:r>
                            </m:den>
                          </m:f>
                        </m:e>
                      </m:nary>
                      <m:r>
                        <a:rPr lang="pt-BR" sz="2400" b="0" i="1" smtClean="0">
                          <a:latin typeface="Cambria Math" panose="02040503050406030204" pitchFamily="18" charset="0"/>
                        </a:rPr>
                        <m:t>𝑑𝑧</m:t>
                      </m:r>
                      <m:r>
                        <a:rPr lang="pt-BR" sz="2400" b="0" i="1" smtClean="0">
                          <a:latin typeface="Cambria Math" panose="02040503050406030204" pitchFamily="18" charset="0"/>
                        </a:rPr>
                        <m:t>=</m:t>
                      </m:r>
                      <m:sSub>
                        <m:sSubPr>
                          <m:ctrlPr>
                            <a:rPr lang="pt-BR" sz="2400" b="0" i="1" smtClean="0">
                              <a:latin typeface="Cambria Math" panose="02040503050406030204" pitchFamily="18" charset="0"/>
                            </a:rPr>
                          </m:ctrlPr>
                        </m:sSubPr>
                        <m:e>
                          <m:r>
                            <a:rPr lang="pt-BR" sz="2400" b="0" i="1" smtClean="0">
                              <a:latin typeface="Cambria Math" panose="02040503050406030204" pitchFamily="18" charset="0"/>
                            </a:rPr>
                            <m:t>𝐾</m:t>
                          </m:r>
                        </m:e>
                        <m:sub>
                          <m:r>
                            <a:rPr lang="pt-BR" sz="2400" b="0" i="1" smtClean="0">
                              <a:latin typeface="Cambria Math" panose="02040503050406030204" pitchFamily="18" charset="0"/>
                            </a:rPr>
                            <m:t>𝐿𝐷𝐹</m:t>
                          </m:r>
                        </m:sub>
                      </m:sSub>
                      <m:nary>
                        <m:naryPr>
                          <m:ctrlPr>
                            <a:rPr lang="pt-BR" sz="2400" b="0" i="1" smtClean="0">
                              <a:latin typeface="Cambria Math" panose="02040503050406030204" pitchFamily="18" charset="0"/>
                            </a:rPr>
                          </m:ctrlPr>
                        </m:naryPr>
                        <m:sub>
                          <m:r>
                            <m:rPr>
                              <m:brk m:alnAt="23"/>
                            </m:rPr>
                            <a:rPr lang="pt-BR" sz="2400" b="0" i="1" smtClean="0">
                              <a:latin typeface="Cambria Math" panose="02040503050406030204" pitchFamily="18" charset="0"/>
                            </a:rPr>
                            <m:t>𝑤</m:t>
                          </m:r>
                        </m:sub>
                        <m:sup>
                          <m:r>
                            <a:rPr lang="pt-BR" sz="2400" b="0" i="1" smtClean="0">
                              <a:latin typeface="Cambria Math" panose="02040503050406030204" pitchFamily="18" charset="0"/>
                            </a:rPr>
                            <m:t>𝑒</m:t>
                          </m:r>
                        </m:sup>
                        <m:e>
                          <m:sSub>
                            <m:sSubPr>
                              <m:ctrlPr>
                                <a:rPr lang="pt-BR" sz="2400" i="1">
                                  <a:latin typeface="Cambria Math" panose="02040503050406030204" pitchFamily="18" charset="0"/>
                                </a:rPr>
                              </m:ctrlPr>
                            </m:sSubPr>
                            <m:e>
                              <m:r>
                                <a:rPr lang="pt-BR" sz="2400" i="1">
                                  <a:latin typeface="Cambria Math" panose="02040503050406030204" pitchFamily="18" charset="0"/>
                                </a:rPr>
                                <m:t>𝑞</m:t>
                              </m:r>
                            </m:e>
                            <m:sub>
                              <m:r>
                                <a:rPr lang="pt-BR" sz="2400" i="1">
                                  <a:latin typeface="Cambria Math" panose="02040503050406030204" pitchFamily="18" charset="0"/>
                                </a:rPr>
                                <m:t>𝑒𝑞</m:t>
                              </m:r>
                            </m:sub>
                          </m:sSub>
                          <m:d>
                            <m:dPr>
                              <m:ctrlPr>
                                <a:rPr lang="pt-BR" sz="2400" i="1">
                                  <a:latin typeface="Cambria Math" panose="02040503050406030204" pitchFamily="18" charset="0"/>
                                </a:rPr>
                              </m:ctrlPr>
                            </m:dPr>
                            <m:e>
                              <m:r>
                                <a:rPr lang="pt-BR" sz="2400" i="1">
                                  <a:latin typeface="Cambria Math" panose="02040503050406030204" pitchFamily="18" charset="0"/>
                                </a:rPr>
                                <m:t>𝑧</m:t>
                              </m:r>
                            </m:e>
                          </m:d>
                        </m:e>
                      </m:nary>
                      <m:r>
                        <a:rPr lang="pt-BR" sz="2400" b="0" i="1" smtClean="0">
                          <a:latin typeface="Cambria Math" panose="02040503050406030204" pitchFamily="18" charset="0"/>
                        </a:rPr>
                        <m:t>𝑑𝑧</m:t>
                      </m:r>
                      <m:r>
                        <a:rPr lang="pt-BR" sz="2400" i="1">
                          <a:latin typeface="Cambria Math" panose="02040503050406030204" pitchFamily="18" charset="0"/>
                        </a:rPr>
                        <m:t>−</m:t>
                      </m:r>
                      <m:sSub>
                        <m:sSubPr>
                          <m:ctrlPr>
                            <a:rPr lang="pt-BR" sz="2400" b="0" i="1" smtClean="0">
                              <a:latin typeface="Cambria Math" panose="02040503050406030204" pitchFamily="18" charset="0"/>
                            </a:rPr>
                          </m:ctrlPr>
                        </m:sSubPr>
                        <m:e>
                          <m:r>
                            <a:rPr lang="pt-BR" sz="2400" b="0" i="1" smtClean="0">
                              <a:latin typeface="Cambria Math" panose="02040503050406030204" pitchFamily="18" charset="0"/>
                            </a:rPr>
                            <m:t>𝐾</m:t>
                          </m:r>
                        </m:e>
                        <m:sub>
                          <m:r>
                            <a:rPr lang="pt-BR" sz="2400" b="0" i="1" smtClean="0">
                              <a:latin typeface="Cambria Math" panose="02040503050406030204" pitchFamily="18" charset="0"/>
                            </a:rPr>
                            <m:t>𝐿𝐷𝐹</m:t>
                          </m:r>
                        </m:sub>
                      </m:sSub>
                      <m:nary>
                        <m:naryPr>
                          <m:ctrlPr>
                            <a:rPr lang="pt-BR" sz="2400" i="1" smtClean="0">
                              <a:latin typeface="Cambria Math" panose="02040503050406030204" pitchFamily="18" charset="0"/>
                            </a:rPr>
                          </m:ctrlPr>
                        </m:naryPr>
                        <m:sub>
                          <m:r>
                            <m:rPr>
                              <m:brk m:alnAt="23"/>
                            </m:rPr>
                            <a:rPr lang="pt-BR" sz="2400" b="0" i="1" smtClean="0">
                              <a:latin typeface="Cambria Math" panose="02040503050406030204" pitchFamily="18" charset="0"/>
                            </a:rPr>
                            <m:t>𝑤</m:t>
                          </m:r>
                        </m:sub>
                        <m:sup>
                          <m:r>
                            <a:rPr lang="pt-BR" sz="2400" b="0" i="1" smtClean="0">
                              <a:latin typeface="Cambria Math" panose="02040503050406030204" pitchFamily="18" charset="0"/>
                            </a:rPr>
                            <m:t>𝑒</m:t>
                          </m:r>
                        </m:sup>
                        <m:e>
                          <m:r>
                            <a:rPr lang="pt-BR" sz="2400" b="0" i="1" smtClean="0">
                              <a:latin typeface="Cambria Math" panose="02040503050406030204" pitchFamily="18" charset="0"/>
                            </a:rPr>
                            <m:t>𝑞</m:t>
                          </m:r>
                        </m:e>
                      </m:nary>
                      <m:r>
                        <a:rPr lang="pt-BR" sz="2400" b="0" i="1" smtClean="0">
                          <a:latin typeface="Cambria Math" panose="02040503050406030204" pitchFamily="18" charset="0"/>
                        </a:rPr>
                        <m:t>𝑑𝑧</m:t>
                      </m:r>
                    </m:oMath>
                  </m:oMathPara>
                </a14:m>
                <a:endParaRPr lang="pt-BR" dirty="0" smtClean="0"/>
              </a:p>
              <a:p>
                <a:pPr marL="0" indent="0">
                  <a:buNone/>
                </a:pPr>
                <a:endParaRPr lang="pt-BR" dirty="0" smtClean="0"/>
              </a:p>
              <a:p>
                <a:pPr marL="0" indent="0">
                  <a:buNone/>
                </a:pPr>
                <a14:m>
                  <m:oMathPara xmlns:m="http://schemas.openxmlformats.org/officeDocument/2006/math">
                    <m:oMathParaPr>
                      <m:jc m:val="centerGroup"/>
                    </m:oMathParaPr>
                    <m:oMath xmlns:m="http://schemas.openxmlformats.org/officeDocument/2006/math">
                      <m:f>
                        <m:fPr>
                          <m:ctrlPr>
                            <a:rPr lang="pt-BR" sz="2600" i="1">
                              <a:latin typeface="Cambria Math" panose="02040503050406030204" pitchFamily="18" charset="0"/>
                            </a:rPr>
                          </m:ctrlPr>
                        </m:fPr>
                        <m:num>
                          <m:r>
                            <a:rPr lang="pt-BR" sz="2600" i="1">
                              <a:latin typeface="Cambria Math" panose="02040503050406030204" pitchFamily="18" charset="0"/>
                            </a:rPr>
                            <m:t>𝜕</m:t>
                          </m:r>
                          <m:sSub>
                            <m:sSubPr>
                              <m:ctrlPr>
                                <a:rPr lang="pt-BR" sz="2600" b="0" i="1" smtClean="0">
                                  <a:latin typeface="Cambria Math" panose="02040503050406030204" pitchFamily="18" charset="0"/>
                                </a:rPr>
                              </m:ctrlPr>
                            </m:sSubPr>
                            <m:e>
                              <m:r>
                                <a:rPr lang="pt-BR" sz="2600" i="1">
                                  <a:latin typeface="Cambria Math" panose="02040503050406030204" pitchFamily="18" charset="0"/>
                                </a:rPr>
                                <m:t>𝑞</m:t>
                              </m:r>
                            </m:e>
                            <m:sub>
                              <m:r>
                                <a:rPr lang="pt-BR" sz="2600" b="0" i="1" smtClean="0">
                                  <a:latin typeface="Cambria Math" panose="02040503050406030204" pitchFamily="18" charset="0"/>
                                </a:rPr>
                                <m:t>𝑃</m:t>
                              </m:r>
                            </m:sub>
                          </m:sSub>
                        </m:num>
                        <m:den>
                          <m:r>
                            <a:rPr lang="pt-BR" sz="2600" i="1">
                              <a:latin typeface="Cambria Math" panose="02040503050406030204" pitchFamily="18" charset="0"/>
                            </a:rPr>
                            <m:t>𝜕</m:t>
                          </m:r>
                          <m:r>
                            <a:rPr lang="pt-BR" sz="2600" i="1">
                              <a:latin typeface="Cambria Math" panose="02040503050406030204" pitchFamily="18" charset="0"/>
                            </a:rPr>
                            <m:t>𝑡</m:t>
                          </m:r>
                        </m:den>
                      </m:f>
                      <m:r>
                        <m:rPr>
                          <m:sty m:val="p"/>
                        </m:rPr>
                        <a:rPr lang="pt-BR" sz="2600" b="0" i="0" smtClean="0">
                          <a:latin typeface="Cambria Math" panose="02040503050406030204" pitchFamily="18" charset="0"/>
                        </a:rPr>
                        <m:t>Δ</m:t>
                      </m:r>
                      <m:r>
                        <a:rPr lang="pt-BR" sz="2600" b="0" i="1" smtClean="0">
                          <a:latin typeface="Cambria Math" panose="02040503050406030204" pitchFamily="18" charset="0"/>
                        </a:rPr>
                        <m:t>𝑧</m:t>
                      </m:r>
                      <m:r>
                        <a:rPr lang="pt-BR" sz="2600" i="1">
                          <a:latin typeface="Cambria Math" panose="02040503050406030204" pitchFamily="18" charset="0"/>
                        </a:rPr>
                        <m:t>=</m:t>
                      </m:r>
                      <m:sSub>
                        <m:sSubPr>
                          <m:ctrlPr>
                            <a:rPr lang="pt-BR" sz="2600" i="1">
                              <a:latin typeface="Cambria Math" panose="02040503050406030204" pitchFamily="18" charset="0"/>
                            </a:rPr>
                          </m:ctrlPr>
                        </m:sSubPr>
                        <m:e>
                          <m:r>
                            <a:rPr lang="pt-BR" sz="2600" i="1">
                              <a:latin typeface="Cambria Math" panose="02040503050406030204" pitchFamily="18" charset="0"/>
                            </a:rPr>
                            <m:t>𝐾</m:t>
                          </m:r>
                        </m:e>
                        <m:sub>
                          <m:r>
                            <a:rPr lang="pt-BR" sz="2600" i="1">
                              <a:latin typeface="Cambria Math" panose="02040503050406030204" pitchFamily="18" charset="0"/>
                            </a:rPr>
                            <m:t>𝐿𝐷𝐹</m:t>
                          </m:r>
                        </m:sub>
                      </m:sSub>
                      <m:r>
                        <a:rPr lang="pt-BR" sz="2600" i="1">
                          <a:latin typeface="Cambria Math" panose="02040503050406030204" pitchFamily="18" charset="0"/>
                        </a:rPr>
                        <m:t>⋅</m:t>
                      </m:r>
                      <m:sSub>
                        <m:sSubPr>
                          <m:ctrlPr>
                            <a:rPr lang="pt-BR" sz="2600" i="1">
                              <a:latin typeface="Cambria Math" panose="02040503050406030204" pitchFamily="18" charset="0"/>
                            </a:rPr>
                          </m:ctrlPr>
                        </m:sSubPr>
                        <m:e>
                          <m:r>
                            <a:rPr lang="pt-BR" sz="2600" i="1">
                              <a:latin typeface="Cambria Math" panose="02040503050406030204" pitchFamily="18" charset="0"/>
                            </a:rPr>
                            <m:t>𝑞</m:t>
                          </m:r>
                        </m:e>
                        <m:sub>
                          <m:r>
                            <a:rPr lang="pt-BR" sz="2600" b="0" i="1" smtClean="0">
                              <a:latin typeface="Cambria Math" panose="02040503050406030204" pitchFamily="18" charset="0"/>
                            </a:rPr>
                            <m:t>𝑒</m:t>
                          </m:r>
                          <m:sSub>
                            <m:sSubPr>
                              <m:ctrlPr>
                                <a:rPr lang="pt-BR" sz="2600" b="0" i="1" smtClean="0">
                                  <a:latin typeface="Cambria Math" panose="02040503050406030204" pitchFamily="18" charset="0"/>
                                </a:rPr>
                              </m:ctrlPr>
                            </m:sSubPr>
                            <m:e>
                              <m:r>
                                <a:rPr lang="pt-BR" sz="2600" b="0" i="1" smtClean="0">
                                  <a:latin typeface="Cambria Math" panose="02040503050406030204" pitchFamily="18" charset="0"/>
                                </a:rPr>
                                <m:t>𝑞</m:t>
                              </m:r>
                            </m:e>
                            <m:sub>
                              <m:r>
                                <a:rPr lang="pt-BR" sz="2600" i="1">
                                  <a:latin typeface="Cambria Math" panose="02040503050406030204" pitchFamily="18" charset="0"/>
                                </a:rPr>
                                <m:t>𝑃</m:t>
                              </m:r>
                            </m:sub>
                          </m:sSub>
                        </m:sub>
                      </m:sSub>
                      <m:r>
                        <a:rPr lang="pt-BR" sz="2600" i="1">
                          <a:latin typeface="Cambria Math" panose="02040503050406030204" pitchFamily="18" charset="0"/>
                        </a:rPr>
                        <m:t>⋅</m:t>
                      </m:r>
                      <m:r>
                        <m:rPr>
                          <m:sty m:val="p"/>
                        </m:rPr>
                        <a:rPr lang="pt-BR" sz="2600">
                          <a:latin typeface="Cambria Math" panose="02040503050406030204" pitchFamily="18" charset="0"/>
                        </a:rPr>
                        <m:t>Δ</m:t>
                      </m:r>
                      <m:r>
                        <a:rPr lang="pt-BR" sz="2600" i="1">
                          <a:latin typeface="Cambria Math" panose="02040503050406030204" pitchFamily="18" charset="0"/>
                        </a:rPr>
                        <m:t>𝑧</m:t>
                      </m:r>
                      <m:r>
                        <a:rPr lang="pt-BR" sz="2600" i="1">
                          <a:latin typeface="Cambria Math" panose="02040503050406030204" pitchFamily="18" charset="0"/>
                        </a:rPr>
                        <m:t>−</m:t>
                      </m:r>
                      <m:sSub>
                        <m:sSubPr>
                          <m:ctrlPr>
                            <a:rPr lang="pt-BR" sz="2600" i="1">
                              <a:latin typeface="Cambria Math" panose="02040503050406030204" pitchFamily="18" charset="0"/>
                            </a:rPr>
                          </m:ctrlPr>
                        </m:sSubPr>
                        <m:e>
                          <m:r>
                            <a:rPr lang="pt-BR" sz="2600" i="1">
                              <a:latin typeface="Cambria Math" panose="02040503050406030204" pitchFamily="18" charset="0"/>
                            </a:rPr>
                            <m:t>𝐾</m:t>
                          </m:r>
                        </m:e>
                        <m:sub>
                          <m:r>
                            <a:rPr lang="pt-BR" sz="2600" i="1">
                              <a:latin typeface="Cambria Math" panose="02040503050406030204" pitchFamily="18" charset="0"/>
                            </a:rPr>
                            <m:t>𝐿𝐷𝐹</m:t>
                          </m:r>
                        </m:sub>
                      </m:sSub>
                      <m:r>
                        <a:rPr lang="pt-BR" sz="2600" b="0" i="1" smtClean="0">
                          <a:latin typeface="Cambria Math" panose="02040503050406030204" pitchFamily="18" charset="0"/>
                        </a:rPr>
                        <m:t>⋅</m:t>
                      </m:r>
                      <m:sSub>
                        <m:sSubPr>
                          <m:ctrlPr>
                            <a:rPr lang="pt-BR" sz="2600" b="0" i="1" smtClean="0">
                              <a:latin typeface="Cambria Math" panose="02040503050406030204" pitchFamily="18" charset="0"/>
                            </a:rPr>
                          </m:ctrlPr>
                        </m:sSubPr>
                        <m:e>
                          <m:r>
                            <a:rPr lang="pt-BR" sz="2600" b="0" i="1" smtClean="0">
                              <a:latin typeface="Cambria Math" panose="02040503050406030204" pitchFamily="18" charset="0"/>
                            </a:rPr>
                            <m:t>𝑞</m:t>
                          </m:r>
                        </m:e>
                        <m:sub>
                          <m:r>
                            <a:rPr lang="pt-BR" sz="2600" b="0" i="1" smtClean="0">
                              <a:latin typeface="Cambria Math" panose="02040503050406030204" pitchFamily="18" charset="0"/>
                            </a:rPr>
                            <m:t>𝑃</m:t>
                          </m:r>
                        </m:sub>
                      </m:sSub>
                      <m:r>
                        <a:rPr lang="pt-BR" sz="2600" b="0" i="1" smtClean="0">
                          <a:latin typeface="Cambria Math" panose="02040503050406030204" pitchFamily="18" charset="0"/>
                        </a:rPr>
                        <m:t>⋅</m:t>
                      </m:r>
                      <m:r>
                        <m:rPr>
                          <m:sty m:val="p"/>
                        </m:rPr>
                        <a:rPr lang="pt-BR" sz="2600" b="0" i="0" smtClean="0">
                          <a:latin typeface="Cambria Math" panose="02040503050406030204" pitchFamily="18" charset="0"/>
                        </a:rPr>
                        <m:t>Δ</m:t>
                      </m:r>
                      <m:r>
                        <a:rPr lang="pt-BR" sz="2600" b="0" i="1" smtClean="0">
                          <a:latin typeface="Cambria Math" panose="02040503050406030204" pitchFamily="18" charset="0"/>
                        </a:rPr>
                        <m:t>𝑧</m:t>
                      </m:r>
                    </m:oMath>
                  </m:oMathPara>
                </a14:m>
                <a:endParaRPr lang="pt-BR" sz="2600" b="0" dirty="0" smtClean="0"/>
              </a:p>
              <a:p>
                <a:pPr marL="0" indent="0">
                  <a:buNone/>
                </a:pPr>
                <a:endParaRPr lang="pt-BR" sz="2600" b="0" dirty="0" smtClean="0"/>
              </a:p>
              <a:p>
                <a:pPr marL="0" indent="0">
                  <a:buNone/>
                </a:pPr>
                <a14:m>
                  <m:oMathPara xmlns:m="http://schemas.openxmlformats.org/officeDocument/2006/math">
                    <m:oMathParaPr>
                      <m:jc m:val="centerGroup"/>
                    </m:oMathParaPr>
                    <m:oMath xmlns:m="http://schemas.openxmlformats.org/officeDocument/2006/math">
                      <m:f>
                        <m:fPr>
                          <m:ctrlPr>
                            <a:rPr lang="pt-BR" i="1">
                              <a:latin typeface="Cambria Math" panose="02040503050406030204" pitchFamily="18" charset="0"/>
                            </a:rPr>
                          </m:ctrlPr>
                        </m:fPr>
                        <m:num>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𝑞</m:t>
                              </m:r>
                            </m:e>
                            <m:sub>
                              <m:r>
                                <a:rPr lang="pt-BR" i="1">
                                  <a:latin typeface="Cambria Math" panose="02040503050406030204" pitchFamily="18" charset="0"/>
                                </a:rPr>
                                <m:t>𝑃</m:t>
                              </m:r>
                            </m:sub>
                          </m:sSub>
                        </m:num>
                        <m:den>
                          <m:r>
                            <a:rPr lang="pt-BR" i="1">
                              <a:latin typeface="Cambria Math" panose="02040503050406030204" pitchFamily="18" charset="0"/>
                            </a:rPr>
                            <m:t>𝜕</m:t>
                          </m:r>
                          <m:r>
                            <a:rPr lang="pt-BR" i="1">
                              <a:latin typeface="Cambria Math" panose="02040503050406030204" pitchFamily="18" charset="0"/>
                            </a:rPr>
                            <m:t>𝑡</m:t>
                          </m:r>
                        </m:den>
                      </m:f>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𝐾</m:t>
                          </m:r>
                        </m:e>
                        <m:sub>
                          <m:r>
                            <a:rPr lang="pt-BR" i="1">
                              <a:latin typeface="Cambria Math" panose="02040503050406030204" pitchFamily="18" charset="0"/>
                            </a:rPr>
                            <m:t>𝐿𝐷𝐹</m:t>
                          </m:r>
                        </m:sub>
                      </m:sSub>
                      <m:r>
                        <a:rPr lang="pt-BR" b="0" i="1" smtClean="0">
                          <a:latin typeface="Cambria Math" panose="02040503050406030204" pitchFamily="18" charset="0"/>
                        </a:rPr>
                        <m:t>⋅</m:t>
                      </m:r>
                      <m:d>
                        <m:dPr>
                          <m:ctrlPr>
                            <a:rPr lang="pt-BR" b="0" i="1" smtClean="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𝑞</m:t>
                              </m:r>
                            </m:e>
                            <m:sub>
                              <m:r>
                                <a:rPr lang="pt-BR" i="1">
                                  <a:latin typeface="Cambria Math" panose="02040503050406030204" pitchFamily="18" charset="0"/>
                                </a:rPr>
                                <m:t>𝑒</m:t>
                              </m:r>
                              <m:sSub>
                                <m:sSubPr>
                                  <m:ctrlPr>
                                    <a:rPr lang="pt-BR" i="1">
                                      <a:latin typeface="Cambria Math" panose="02040503050406030204" pitchFamily="18" charset="0"/>
                                    </a:rPr>
                                  </m:ctrlPr>
                                </m:sSubPr>
                                <m:e>
                                  <m:r>
                                    <a:rPr lang="pt-BR" i="1">
                                      <a:latin typeface="Cambria Math" panose="02040503050406030204" pitchFamily="18" charset="0"/>
                                    </a:rPr>
                                    <m:t>𝑞</m:t>
                                  </m:r>
                                </m:e>
                                <m:sub>
                                  <m:r>
                                    <a:rPr lang="pt-BR" i="1">
                                      <a:latin typeface="Cambria Math" panose="02040503050406030204" pitchFamily="18" charset="0"/>
                                    </a:rPr>
                                    <m:t>𝑃</m:t>
                                  </m:r>
                                </m:sub>
                              </m:sSub>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𝑞</m:t>
                              </m:r>
                            </m:e>
                            <m:sub>
                              <m:r>
                                <a:rPr lang="pt-BR" i="1">
                                  <a:latin typeface="Cambria Math" panose="02040503050406030204" pitchFamily="18" charset="0"/>
                                </a:rPr>
                                <m:t>𝑃</m:t>
                              </m:r>
                            </m:sub>
                          </m:sSub>
                        </m:e>
                      </m:d>
                    </m:oMath>
                  </m:oMathPara>
                </a14:m>
                <a:endParaRPr lang="pt-BR" dirty="0"/>
              </a:p>
              <a:p>
                <a:pPr marL="0" indent="0">
                  <a:buFont typeface="Arial" panose="020B0604020202020204" pitchFamily="34" charset="0"/>
                  <a:buNone/>
                </a:pPr>
                <a:endParaRPr lang="pt-BR" dirty="0"/>
              </a:p>
            </p:txBody>
          </p:sp>
        </mc:Choice>
        <mc:Fallback xmlns="">
          <p:sp>
            <p:nvSpPr>
              <p:cNvPr id="5" name="Espaço Reservado para Conteúdo 2"/>
              <p:cNvSpPr txBox="1">
                <a:spLocks noRot="1" noChangeAspect="1" noMove="1" noResize="1" noEditPoints="1" noAdjustHandles="1" noChangeArrowheads="1" noChangeShapeType="1" noTextEdit="1"/>
              </p:cNvSpPr>
              <p:nvPr/>
            </p:nvSpPr>
            <p:spPr>
              <a:xfrm>
                <a:off x="838200" y="1061894"/>
                <a:ext cx="10515600" cy="5107086"/>
              </a:xfrm>
              <a:prstGeom prst="rect">
                <a:avLst/>
              </a:prstGeom>
              <a:blipFill rotWithShape="0">
                <a:blip r:embed="rId2"/>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655590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2540358"/>
            <a:ext cx="12192000" cy="177728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4" name="Título 1"/>
          <p:cNvSpPr>
            <a:spLocks noGrp="1"/>
          </p:cNvSpPr>
          <p:nvPr>
            <p:ph type="title"/>
          </p:nvPr>
        </p:nvSpPr>
        <p:spPr>
          <a:xfrm>
            <a:off x="838200" y="2766219"/>
            <a:ext cx="10515600" cy="1325563"/>
          </a:xfrm>
        </p:spPr>
        <p:txBody>
          <a:bodyPr/>
          <a:lstStyle/>
          <a:p>
            <a:pPr algn="ctr"/>
            <a:r>
              <a:rPr lang="pt-BR" b="1" dirty="0" smtClean="0">
                <a:solidFill>
                  <a:schemeClr val="bg1"/>
                </a:solidFill>
              </a:rPr>
              <a:t>Conservação da Massa Global</a:t>
            </a:r>
            <a:endParaRPr lang="pt-BR" b="1" dirty="0">
              <a:solidFill>
                <a:schemeClr val="bg1"/>
              </a:solidFill>
            </a:endParaRPr>
          </a:p>
        </p:txBody>
      </p:sp>
    </p:spTree>
    <p:extLst>
      <p:ext uri="{BB962C8B-B14F-4D97-AF65-F5344CB8AC3E}">
        <p14:creationId xmlns:p14="http://schemas.microsoft.com/office/powerpoint/2010/main" val="1579926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1287340802"/>
                  </p:ext>
                </p:extLst>
              </p:nvPr>
            </p:nvGraphicFramePr>
            <p:xfrm>
              <a:off x="1043189" y="1453762"/>
              <a:ext cx="9916731" cy="4562228"/>
            </p:xfrm>
            <a:graphic>
              <a:graphicData uri="http://schemas.openxmlformats.org/drawingml/2006/table">
                <a:tbl>
                  <a:tblPr firstRow="1" bandRow="1">
                    <a:tableStyleId>{5C22544A-7EE6-4342-B048-85BDC9FD1C3A}</a:tableStyleId>
                  </a:tblPr>
                  <a:tblGrid>
                    <a:gridCol w="6472020"/>
                    <a:gridCol w="3444711"/>
                  </a:tblGrid>
                  <a:tr h="825799">
                    <a:tc>
                      <a:txBody>
                        <a:bodyPr/>
                        <a:lstStyle/>
                        <a:p>
                          <a:pPr/>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𝐶</m:t>
                                    </m:r>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𝑡</m:t>
                                    </m:r>
                                  </m:den>
                                </m:f>
                                <m:r>
                                  <m:rPr>
                                    <m:nor/>
                                  </m:rPr>
                                  <a:rPr lang="pt-BR" sz="1800" b="0" dirty="0">
                                    <a:solidFill>
                                      <a:schemeClr val="tx1"/>
                                    </a:solidFill>
                                    <a:latin typeface="+mn-lt"/>
                                  </a:rPr>
                                  <m:t> =</m:t>
                                </m:r>
                                <m:r>
                                  <a:rPr lang="pt-BR" sz="1800" b="0" i="1">
                                    <a:solidFill>
                                      <a:schemeClr val="tx1"/>
                                    </a:solidFill>
                                    <a:latin typeface="Cambria Math" panose="02040503050406030204" pitchFamily="18" charset="0"/>
                                  </a:rPr>
                                  <m:t>−</m:t>
                                </m:r>
                                <m:f>
                                  <m:fPr>
                                    <m:ctrlPr>
                                      <a:rPr lang="pt-BR" sz="1800" b="0" i="1">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1</m:t>
                                    </m:r>
                                  </m:num>
                                  <m:den>
                                    <m:r>
                                      <a:rPr lang="pt-BR" sz="1800" b="0" i="1">
                                        <a:solidFill>
                                          <a:schemeClr val="tx1"/>
                                        </a:solidFill>
                                        <a:latin typeface="Cambria Math" panose="02040503050406030204" pitchFamily="18" charset="0"/>
                                      </a:rPr>
                                      <m:t>𝜖</m:t>
                                    </m:r>
                                  </m:den>
                                </m:f>
                                <m:r>
                                  <a:rPr lang="pt-BR" sz="1800" b="0" i="1">
                                    <a:solidFill>
                                      <a:schemeClr val="tx1"/>
                                    </a:solidFill>
                                    <a:latin typeface="Cambria Math" panose="02040503050406030204" pitchFamily="18" charset="0"/>
                                  </a:rPr>
                                  <m:t>⋅</m:t>
                                </m:r>
                                <m:f>
                                  <m:fPr>
                                    <m:ctrlPr>
                                      <a:rPr lang="pt-BR" sz="1800" b="0" i="1">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d>
                                      <m:dPr>
                                        <m:ctrlPr>
                                          <a:rPr lang="pt-BR" sz="1800" b="0" i="1">
                                            <a:solidFill>
                                              <a:schemeClr val="tx1"/>
                                            </a:solidFill>
                                            <a:latin typeface="Cambria Math" panose="02040503050406030204" pitchFamily="18" charset="0"/>
                                          </a:rPr>
                                        </m:ctrlPr>
                                      </m:dPr>
                                      <m:e>
                                        <m:r>
                                          <a:rPr lang="pt-BR" sz="1800" b="0" i="1">
                                            <a:solidFill>
                                              <a:schemeClr val="tx1"/>
                                            </a:solidFill>
                                            <a:latin typeface="Cambria Math" panose="02040503050406030204" pitchFamily="18" charset="0"/>
                                          </a:rPr>
                                          <m:t>𝑢</m:t>
                                        </m:r>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𝐶</m:t>
                                        </m:r>
                                      </m:e>
                                    </m:d>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𝑧</m:t>
                                    </m:r>
                                  </m:den>
                                </m:f>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r>
                                          <a:rPr lang="pt-BR" sz="1800" b="0" i="1" smtClean="0">
                                            <a:solidFill>
                                              <a:schemeClr val="tx1"/>
                                            </a:solidFill>
                                            <a:latin typeface="Cambria Math" panose="02040503050406030204" pitchFamily="18" charset="0"/>
                                          </a:rPr>
                                          <m:t>𝑒</m:t>
                                        </m:r>
                                      </m:num>
                                      <m:den>
                                        <m:r>
                                          <a:rPr lang="pt-BR" sz="1800" b="0" i="1" smtClean="0">
                                            <a:solidFill>
                                              <a:schemeClr val="tx1"/>
                                            </a:solidFill>
                                            <a:latin typeface="Cambria Math" panose="02040503050406030204" pitchFamily="18" charset="0"/>
                                          </a:rPr>
                                          <m:t>𝑒</m:t>
                                        </m:r>
                                      </m:den>
                                    </m:f>
                                  </m:e>
                                </m:d>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𝜌</m:t>
                                    </m:r>
                                  </m:e>
                                  <m:sub>
                                    <m:r>
                                      <a:rPr lang="pt-BR" sz="1800" b="0" i="1" smtClean="0">
                                        <a:solidFill>
                                          <a:schemeClr val="tx1"/>
                                        </a:solidFill>
                                        <a:latin typeface="Cambria Math" panose="02040503050406030204" pitchFamily="18" charset="0"/>
                                      </a:rPr>
                                      <m:t>𝑠</m:t>
                                    </m:r>
                                  </m:sub>
                                </m:sSub>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𝑞</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oMath>
                            </m:oMathPara>
                          </a14:m>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0608">
                    <a:tc>
                      <a:txBody>
                        <a:bodyPr/>
                        <a:lstStyle/>
                        <a:p>
                          <a:pPr/>
                          <a14:m>
                            <m:oMathPara xmlns:m="http://schemas.openxmlformats.org/officeDocument/2006/math">
                              <m:oMathParaPr>
                                <m:jc m:val="left"/>
                              </m:oMathParaPr>
                              <m:oMath xmlns:m="http://schemas.openxmlformats.org/officeDocument/2006/math">
                                <m:d>
                                  <m:dPr>
                                    <m:ctrlPr>
                                      <a:rPr lang="pt-BR" sz="1800" b="0" i="1" smtClean="0">
                                        <a:latin typeface="Cambria Math" panose="02040503050406030204" pitchFamily="18" charset="0"/>
                                      </a:rPr>
                                    </m:ctrlPr>
                                  </m:dPr>
                                  <m:e>
                                    <m:r>
                                      <a:rPr lang="pt-BR" sz="1800" b="0" i="1" smtClean="0">
                                        <a:latin typeface="Cambria Math" panose="02040503050406030204" pitchFamily="18" charset="0"/>
                                      </a:rPr>
                                      <m:t>𝑢</m:t>
                                    </m:r>
                                    <m:r>
                                      <a:rPr lang="pt-BR" sz="1800" b="0" i="1" smtClean="0">
                                        <a:latin typeface="Cambria Math" panose="02040503050406030204" pitchFamily="18" charset="0"/>
                                      </a:rPr>
                                      <m:t>⋅</m:t>
                                    </m:r>
                                    <m:r>
                                      <a:rPr lang="pt-BR" sz="1800" b="0" i="1" smtClean="0">
                                        <a:latin typeface="Cambria Math" panose="02040503050406030204" pitchFamily="18" charset="0"/>
                                      </a:rPr>
                                      <m:t>𝐶</m:t>
                                    </m:r>
                                  </m:e>
                                </m:d>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a:latin typeface="Cambria Math" panose="02040503050406030204" pitchFamily="18" charset="0"/>
                                          </a:rPr>
                                          <m:t>​</m:t>
                                        </m:r>
                                      </m:e>
                                    </m:d>
                                  </m:e>
                                  <m:sub>
                                    <m:r>
                                      <a:rPr lang="pt-BR" sz="1800" i="1">
                                        <a:latin typeface="Cambria Math" panose="02040503050406030204" pitchFamily="18" charset="0"/>
                                      </a:rPr>
                                      <m:t>𝑤</m:t>
                                    </m:r>
                                    <m:r>
                                      <a:rPr lang="pt-BR" sz="1800" b="0" i="1" smtClean="0">
                                        <a:latin typeface="Cambria Math" panose="02040503050406030204" pitchFamily="18" charset="0"/>
                                      </a:rPr>
                                      <m:t>=0</m:t>
                                    </m:r>
                                  </m:sub>
                                </m:sSub>
                                <m:r>
                                  <a:rPr lang="pt-BR" sz="1800" i="1" smtClean="0">
                                    <a:latin typeface="Cambria Math" panose="02040503050406030204" pitchFamily="18" charset="0"/>
                                  </a:rPr>
                                  <m:t>=</m:t>
                                </m:r>
                                <m:f>
                                  <m:fPr>
                                    <m:ctrlPr>
                                      <a:rPr lang="pt-BR" sz="1800" b="0" i="1" smtClean="0">
                                        <a:latin typeface="Cambria Math" panose="02040503050406030204" pitchFamily="18" charset="0"/>
                                      </a:rPr>
                                    </m:ctrlPr>
                                  </m:fPr>
                                  <m:num>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𝐹</m:t>
                                        </m:r>
                                      </m:e>
                                      <m:sub>
                                        <m:r>
                                          <a:rPr lang="pt-BR" sz="1800" b="0" i="1" smtClean="0">
                                            <a:latin typeface="Cambria Math" panose="02040503050406030204" pitchFamily="18" charset="0"/>
                                          </a:rPr>
                                          <m:t>𝑓</m:t>
                                        </m:r>
                                      </m:sub>
                                    </m:sSub>
                                  </m:num>
                                  <m:den>
                                    <m:r>
                                      <a:rPr lang="pt-BR" sz="1800" b="0" i="1" smtClean="0">
                                        <a:latin typeface="Cambria Math" panose="02040503050406030204" pitchFamily="18" charset="0"/>
                                      </a:rPr>
                                      <m:t>𝐴</m:t>
                                    </m:r>
                                    <m:r>
                                      <a:rPr lang="pt-BR" sz="1800" b="0" i="1" smtClean="0">
                                        <a:latin typeface="Cambria Math" panose="02040503050406030204" pitchFamily="18" charset="0"/>
                                      </a:rPr>
                                      <m:t>⋅</m:t>
                                    </m:r>
                                    <m:r>
                                      <a:rPr lang="pt-BR" sz="1800" b="0" i="1" smtClean="0">
                                        <a:latin typeface="Cambria Math" panose="02040503050406030204" pitchFamily="18" charset="0"/>
                                      </a:rPr>
                                      <m:t>𝑀</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𝑀</m:t>
                                        </m:r>
                                      </m:e>
                                      <m:sub>
                                        <m:r>
                                          <a:rPr lang="pt-BR" sz="1800" b="0" i="1" smtClean="0">
                                            <a:latin typeface="Cambria Math" panose="02040503050406030204" pitchFamily="18" charset="0"/>
                                          </a:rPr>
                                          <m:t>𝑡𝑜𝑡</m:t>
                                        </m:r>
                                      </m:sub>
                                    </m:sSub>
                                  </m:den>
                                </m:f>
                              </m:oMath>
                            </m:oMathPara>
                          </a14:m>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sz="1800" b="0" dirty="0" smtClean="0">
                              <a:solidFill>
                                <a:schemeClr val="tx1"/>
                              </a:solidFill>
                              <a:latin typeface="+mn-lt"/>
                            </a:rPr>
                            <a:t>Condição de contorno em </a:t>
                          </a:r>
                          <a14:m>
                            <m:oMath xmlns:m="http://schemas.openxmlformats.org/officeDocument/2006/math">
                              <m:r>
                                <a:rPr lang="pt-BR" sz="1800" b="0" i="1" dirty="0" smtClean="0">
                                  <a:solidFill>
                                    <a:schemeClr val="tx1"/>
                                  </a:solidFill>
                                  <a:latin typeface="Cambria Math" panose="02040503050406030204" pitchFamily="18" charset="0"/>
                                </a:rPr>
                                <m:t>𝑧</m:t>
                              </m:r>
                              <m:r>
                                <a:rPr lang="pt-BR" sz="1800" b="0" i="1" dirty="0" smtClean="0">
                                  <a:solidFill>
                                    <a:schemeClr val="tx1"/>
                                  </a:solidFill>
                                  <a:latin typeface="Cambria Math" panose="02040503050406030204" pitchFamily="18" charset="0"/>
                                </a:rPr>
                                <m:t> = 0</m:t>
                              </m:r>
                            </m:oMath>
                          </a14:m>
                          <a:r>
                            <a:rPr lang="pt-BR" sz="1800" b="0" dirty="0" smtClean="0">
                              <a:solidFill>
                                <a:schemeClr val="tx1"/>
                              </a:solidFill>
                              <a:latin typeface="+mn-lt"/>
                            </a:rPr>
                            <a:t>.</a:t>
                          </a:r>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426">
                    <a:tc>
                      <a:txBody>
                        <a:bodyPr/>
                        <a:lstStyle/>
                        <a:p>
                          <a:pPr/>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𝐶</m:t>
                                    </m:r>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r>
                                  <a:rPr lang="pt-BR" sz="1800" i="1" smtClean="0">
                                    <a:latin typeface="Cambria Math" panose="02040503050406030204" pitchFamily="18" charset="0"/>
                                  </a:rPr>
                                  <m:t>−</m:t>
                                </m:r>
                                <m:f>
                                  <m:fPr>
                                    <m:ctrlPr>
                                      <a:rPr lang="pt-BR" sz="1800" i="1">
                                        <a:latin typeface="Cambria Math" panose="02040503050406030204" pitchFamily="18" charset="0"/>
                                      </a:rPr>
                                    </m:ctrlPr>
                                  </m:fPr>
                                  <m:num>
                                    <m:r>
                                      <a:rPr lang="pt-BR" sz="1800" b="0" i="1" smtClean="0">
                                        <a:latin typeface="Cambria Math" panose="02040503050406030204" pitchFamily="18" charset="0"/>
                                      </a:rPr>
                                      <m:t>1</m:t>
                                    </m:r>
                                  </m:num>
                                  <m:den>
                                    <m:r>
                                      <a:rPr lang="pt-BR" sz="1800" i="1">
                                        <a:latin typeface="Cambria Math" panose="02040503050406030204" pitchFamily="18" charset="0"/>
                                      </a:rPr>
                                      <m:t>𝜖</m:t>
                                    </m:r>
                                    <m:r>
                                      <m:rPr>
                                        <m:sty m:val="p"/>
                                      </m:rPr>
                                      <a:rPr lang="pt-BR" sz="1800" b="0" i="0" smtClean="0">
                                        <a:latin typeface="Cambria Math" panose="02040503050406030204" pitchFamily="18" charset="0"/>
                                      </a:rPr>
                                      <m:t>Δ</m:t>
                                    </m:r>
                                    <m:r>
                                      <a:rPr lang="pt-BR" sz="1800" b="0" i="1" smtClean="0">
                                        <a:latin typeface="Cambria Math" panose="02040503050406030204" pitchFamily="18" charset="0"/>
                                      </a:rPr>
                                      <m:t>𝑧</m:t>
                                    </m:r>
                                  </m:den>
                                </m:f>
                                <m:d>
                                  <m:dPr>
                                    <m:begChr m:val="["/>
                                    <m:endChr m:val="]"/>
                                    <m:ctrlPr>
                                      <a:rPr lang="pt-BR" sz="1800" b="0" i="1" smtClean="0">
                                        <a:latin typeface="Cambria Math" panose="02040503050406030204" pitchFamily="18" charset="0"/>
                                      </a:rPr>
                                    </m:ctrlPr>
                                  </m:dPr>
                                  <m:e>
                                    <m:d>
                                      <m:dPr>
                                        <m:ctrlPr>
                                          <a:rPr lang="pt-BR" sz="1800" b="0" i="1" smtClean="0">
                                            <a:latin typeface="Cambria Math" panose="02040503050406030204" pitchFamily="18" charset="0"/>
                                          </a:rPr>
                                        </m:ctrlPr>
                                      </m:dPr>
                                      <m:e>
                                        <m:r>
                                          <a:rPr lang="pt-BR" sz="1800" b="0" i="1" smtClean="0">
                                            <a:latin typeface="Cambria Math" panose="02040503050406030204" pitchFamily="18" charset="0"/>
                                          </a:rPr>
                                          <m:t>𝑢</m:t>
                                        </m:r>
                                        <m:r>
                                          <a:rPr lang="pt-BR" sz="1800" b="0" i="1" smtClean="0">
                                            <a:latin typeface="Cambria Math" panose="02040503050406030204" pitchFamily="18" charset="0"/>
                                          </a:rPr>
                                          <m:t>⋅</m:t>
                                        </m:r>
                                        <m:r>
                                          <a:rPr lang="pt-BR" sz="1800" b="0" i="1" smtClean="0">
                                            <a:latin typeface="Cambria Math" panose="02040503050406030204" pitchFamily="18" charset="0"/>
                                          </a:rPr>
                                          <m:t>𝐶</m:t>
                                        </m:r>
                                      </m:e>
                                    </m:d>
                                    <m:sSub>
                                      <m:sSubPr>
                                        <m:ctrlPr>
                                          <a:rPr lang="pt-BR" sz="1800" b="0" i="1" smtClean="0">
                                            <a:latin typeface="Cambria Math" panose="02040503050406030204" pitchFamily="18" charset="0"/>
                                          </a:rPr>
                                        </m:ctrlPr>
                                      </m:sSubPr>
                                      <m:e>
                                        <m:d>
                                          <m:dPr>
                                            <m:begChr m:val=""/>
                                            <m:endChr m:val="|"/>
                                            <m:ctrlPr>
                                              <a:rPr lang="pt-BR" sz="1800" b="0" i="1" smtClean="0">
                                                <a:latin typeface="Cambria Math" panose="02040503050406030204" pitchFamily="18" charset="0"/>
                                              </a:rPr>
                                            </m:ctrlPr>
                                          </m:dPr>
                                          <m:e>
                                            <m:r>
                                              <a:rPr lang="pt-BR" sz="1800">
                                                <a:latin typeface="Cambria Math" panose="02040503050406030204" pitchFamily="18" charset="0"/>
                                              </a:rPr>
                                              <m:t>​</m:t>
                                            </m:r>
                                          </m:e>
                                        </m:d>
                                      </m:e>
                                      <m:sub>
                                        <m:r>
                                          <a:rPr lang="pt-BR" sz="1800" b="0" i="1" smtClean="0">
                                            <a:latin typeface="Cambria Math" panose="02040503050406030204" pitchFamily="18" charset="0"/>
                                          </a:rPr>
                                          <m:t>𝑒</m:t>
                                        </m:r>
                                      </m:sub>
                                    </m:sSub>
                                    <m:r>
                                      <a:rPr lang="pt-BR" sz="1800" b="0" i="1" smtClean="0">
                                        <a:latin typeface="Cambria Math" panose="02040503050406030204" pitchFamily="18" charset="0"/>
                                      </a:rPr>
                                      <m:t>−</m:t>
                                    </m:r>
                                    <m:d>
                                      <m:dPr>
                                        <m:ctrlPr>
                                          <a:rPr lang="pt-BR" sz="1800" b="0" i="1" smtClean="0">
                                            <a:latin typeface="Cambria Math" panose="02040503050406030204" pitchFamily="18" charset="0"/>
                                          </a:rPr>
                                        </m:ctrlPr>
                                      </m:dPr>
                                      <m:e>
                                        <m:r>
                                          <a:rPr lang="pt-BR" sz="1800" b="0" i="1" smtClean="0">
                                            <a:latin typeface="Cambria Math" panose="02040503050406030204" pitchFamily="18" charset="0"/>
                                          </a:rPr>
                                          <m:t>𝑢</m:t>
                                        </m:r>
                                        <m:r>
                                          <a:rPr lang="pt-BR" sz="1800" b="0" i="1" smtClean="0">
                                            <a:latin typeface="Cambria Math" panose="02040503050406030204" pitchFamily="18" charset="0"/>
                                          </a:rPr>
                                          <m:t>⋅</m:t>
                                        </m:r>
                                        <m:r>
                                          <a:rPr lang="pt-BR" sz="1800" b="0" i="1" smtClean="0">
                                            <a:latin typeface="Cambria Math" panose="02040503050406030204" pitchFamily="18" charset="0"/>
                                          </a:rPr>
                                          <m:t>𝐶</m:t>
                                        </m:r>
                                      </m:e>
                                    </m:d>
                                    <m:sSub>
                                      <m:sSubPr>
                                        <m:ctrlPr>
                                          <a:rPr lang="pt-BR" sz="1800" b="0" i="1" smtClean="0">
                                            <a:latin typeface="Cambria Math" panose="02040503050406030204" pitchFamily="18" charset="0"/>
                                          </a:rPr>
                                        </m:ctrlPr>
                                      </m:sSubPr>
                                      <m:e>
                                        <m:d>
                                          <m:dPr>
                                            <m:begChr m:val=""/>
                                            <m:endChr m:val="|"/>
                                            <m:ctrlPr>
                                              <a:rPr lang="pt-BR" sz="1800" b="0" i="1" smtClean="0">
                                                <a:latin typeface="Cambria Math" panose="02040503050406030204" pitchFamily="18" charset="0"/>
                                              </a:rPr>
                                            </m:ctrlPr>
                                          </m:dPr>
                                          <m:e>
                                            <m:r>
                                              <a:rPr lang="pt-BR" sz="1800" b="0" i="1" smtClean="0">
                                                <a:latin typeface="Cambria Math" panose="02040503050406030204" pitchFamily="18" charset="0"/>
                                              </a:rPr>
                                              <m:t>​</m:t>
                                            </m:r>
                                          </m:e>
                                        </m:d>
                                      </m:e>
                                      <m:sub>
                                        <m:r>
                                          <a:rPr lang="pt-BR" sz="1800" b="0" i="1" smtClean="0">
                                            <a:latin typeface="Cambria Math" panose="02040503050406030204" pitchFamily="18" charset="0"/>
                                          </a:rPr>
                                          <m:t>𝑤</m:t>
                                        </m:r>
                                      </m:sub>
                                    </m:sSub>
                                  </m:e>
                                </m:d>
                                <m:r>
                                  <a:rPr lang="pt-BR" sz="1800" i="1">
                                    <a:latin typeface="Cambria Math" panose="02040503050406030204" pitchFamily="18" charset="0"/>
                                  </a:rPr>
                                  <m:t>−</m:t>
                                </m:r>
                                <m:sSub>
                                  <m:sSubPr>
                                    <m:ctrlPr>
                                      <a:rPr lang="pt-BR" sz="1800" i="1">
                                        <a:latin typeface="Cambria Math" panose="02040503050406030204" pitchFamily="18" charset="0"/>
                                      </a:rPr>
                                    </m:ctrlPr>
                                  </m:sSubPr>
                                  <m:e>
                                    <m:acc>
                                      <m:accPr>
                                        <m:chr m:val="̅"/>
                                        <m:ctrlPr>
                                          <a:rPr lang="pt-BR" sz="1800" i="1">
                                            <a:latin typeface="Cambria Math" panose="02040503050406030204" pitchFamily="18" charset="0"/>
                                          </a:rPr>
                                        </m:ctrlPr>
                                      </m:accPr>
                                      <m:e>
                                        <m:r>
                                          <a:rPr lang="pt-BR" sz="1800" i="1">
                                            <a:latin typeface="Cambria Math" panose="02040503050406030204" pitchFamily="18" charset="0"/>
                                          </a:rPr>
                                          <m:t>𝑆</m:t>
                                        </m:r>
                                      </m:e>
                                    </m:acc>
                                  </m:e>
                                  <m:sub>
                                    <m:r>
                                      <a:rPr lang="pt-BR" sz="1800" i="1">
                                        <a:latin typeface="Cambria Math" panose="02040503050406030204" pitchFamily="18" charset="0"/>
                                      </a:rPr>
                                      <m:t>𝐶</m:t>
                                    </m:r>
                                  </m:sub>
                                </m:sSub>
                                <m:d>
                                  <m:dPr>
                                    <m:ctrlPr>
                                      <a:rPr lang="pt-BR" sz="1800" i="1">
                                        <a:latin typeface="Cambria Math" panose="02040503050406030204" pitchFamily="18" charset="0"/>
                                      </a:rPr>
                                    </m:ctrlPr>
                                  </m:dPr>
                                  <m:e>
                                    <m:r>
                                      <a:rPr lang="pt-BR" sz="1800" i="1">
                                        <a:latin typeface="Cambria Math" panose="02040503050406030204" pitchFamily="18" charset="0"/>
                                      </a:rPr>
                                      <m:t>𝑌</m:t>
                                    </m:r>
                                    <m:r>
                                      <a:rPr lang="pt-BR" sz="1800" i="1">
                                        <a:latin typeface="Cambria Math" panose="02040503050406030204" pitchFamily="18" charset="0"/>
                                      </a:rPr>
                                      <m:t>,</m:t>
                                    </m:r>
                                    <m:r>
                                      <a:rPr lang="pt-BR" sz="1800" i="1">
                                        <a:latin typeface="Cambria Math" panose="02040503050406030204" pitchFamily="18" charset="0"/>
                                      </a:rPr>
                                      <m:t>𝑇</m:t>
                                    </m:r>
                                    <m:r>
                                      <a:rPr lang="pt-BR" sz="1800" i="1">
                                        <a:latin typeface="Cambria Math" panose="02040503050406030204" pitchFamily="18" charset="0"/>
                                      </a:rPr>
                                      <m:t>,</m:t>
                                    </m:r>
                                    <m:r>
                                      <a:rPr lang="pt-BR" sz="1800" i="1">
                                        <a:latin typeface="Cambria Math" panose="02040503050406030204" pitchFamily="18" charset="0"/>
                                      </a:rPr>
                                      <m:t>𝑃</m:t>
                                    </m:r>
                                  </m:e>
                                </m:d>
                              </m:oMath>
                            </m:oMathPara>
                          </a14:m>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sz="1800" b="0" dirty="0" smtClean="0">
                              <a:solidFill>
                                <a:schemeClr val="tx1"/>
                              </a:solidFill>
                              <a:latin typeface="+mn-lt"/>
                            </a:rPr>
                            <a:t>Equação em termos de fluxo</a:t>
                          </a:r>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6396">
                    <a:tc>
                      <a:txBody>
                        <a:bodyPr/>
                        <a:lstStyle/>
                        <a:p>
                          <a:pPr/>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a:solidFill>
                                              <a:schemeClr val="tx1"/>
                                            </a:solidFill>
                                            <a:latin typeface="Cambria Math" panose="02040503050406030204" pitchFamily="18" charset="0"/>
                                          </a:rPr>
                                          <m:t>𝐶</m:t>
                                        </m:r>
                                      </m:e>
                                      <m:sub>
                                        <m:r>
                                          <a:rPr lang="pt-BR" sz="1800" b="0" i="1" smtClean="0">
                                            <a:solidFill>
                                              <a:schemeClr val="tx1"/>
                                            </a:solidFill>
                                            <a:latin typeface="Cambria Math" panose="02040503050406030204" pitchFamily="18" charset="0"/>
                                          </a:rPr>
                                          <m:t>𝑃</m:t>
                                        </m:r>
                                      </m:sub>
                                    </m:sSub>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r>
                                  <a:rPr lang="pt-BR" sz="1800" i="1" smtClean="0">
                                    <a:latin typeface="Cambria Math" panose="02040503050406030204" pitchFamily="18" charset="0"/>
                                  </a:rPr>
                                  <m:t>−</m:t>
                                </m:r>
                                <m:f>
                                  <m:fPr>
                                    <m:ctrlPr>
                                      <a:rPr lang="pt-BR" sz="1800" i="1">
                                        <a:latin typeface="Cambria Math" panose="02040503050406030204" pitchFamily="18" charset="0"/>
                                      </a:rPr>
                                    </m:ctrlPr>
                                  </m:fPr>
                                  <m:num>
                                    <m:r>
                                      <a:rPr lang="pt-BR" sz="1800" b="0" i="1" smtClean="0">
                                        <a:latin typeface="Cambria Math" panose="02040503050406030204" pitchFamily="18" charset="0"/>
                                      </a:rPr>
                                      <m:t>1</m:t>
                                    </m:r>
                                  </m:num>
                                  <m:den>
                                    <m:r>
                                      <a:rPr lang="pt-BR" sz="1800" i="1">
                                        <a:latin typeface="Cambria Math" panose="02040503050406030204" pitchFamily="18" charset="0"/>
                                      </a:rPr>
                                      <m:t>𝜖</m:t>
                                    </m:r>
                                  </m:den>
                                </m:f>
                                <m:d>
                                  <m:dPr>
                                    <m:begChr m:val="["/>
                                    <m:endChr m:val="]"/>
                                    <m:ctrlPr>
                                      <a:rPr lang="pt-BR" sz="1800" b="0" i="1" smtClean="0">
                                        <a:latin typeface="Cambria Math" panose="02040503050406030204" pitchFamily="18" charset="0"/>
                                      </a:rPr>
                                    </m:ctrlPr>
                                  </m:dPr>
                                  <m:e>
                                    <m:d>
                                      <m:dPr>
                                        <m:ctrlPr>
                                          <a:rPr lang="pt-BR" sz="1800" b="0" i="1" smtClean="0">
                                            <a:latin typeface="Cambria Math" panose="02040503050406030204" pitchFamily="18" charset="0"/>
                                          </a:rPr>
                                        </m:ctrlPr>
                                      </m:dPr>
                                      <m:e>
                                        <m:r>
                                          <a:rPr lang="pt-BR" sz="1800" b="0" i="1" smtClean="0">
                                            <a:latin typeface="Cambria Math" panose="02040503050406030204" pitchFamily="18" charset="0"/>
                                          </a:rPr>
                                          <m:t>𝑢</m:t>
                                        </m:r>
                                        <m:r>
                                          <a:rPr lang="pt-BR" sz="1800" b="0" i="1" smtClean="0">
                                            <a:latin typeface="Cambria Math" panose="02040503050406030204" pitchFamily="18" charset="0"/>
                                          </a:rPr>
                                          <m:t>⋅</m:t>
                                        </m:r>
                                        <m:r>
                                          <a:rPr lang="pt-BR" sz="1800" b="0" i="1" smtClean="0">
                                            <a:latin typeface="Cambria Math" panose="02040503050406030204" pitchFamily="18" charset="0"/>
                                          </a:rPr>
                                          <m:t>𝐶</m:t>
                                        </m:r>
                                      </m:e>
                                    </m:d>
                                    <m:sSub>
                                      <m:sSubPr>
                                        <m:ctrlPr>
                                          <a:rPr lang="pt-BR" sz="1800" b="0" i="1" smtClean="0">
                                            <a:latin typeface="Cambria Math" panose="02040503050406030204" pitchFamily="18" charset="0"/>
                                          </a:rPr>
                                        </m:ctrlPr>
                                      </m:sSubPr>
                                      <m:e>
                                        <m:d>
                                          <m:dPr>
                                            <m:begChr m:val=""/>
                                            <m:endChr m:val="|"/>
                                            <m:ctrlPr>
                                              <a:rPr lang="pt-BR" sz="1800" b="0" i="1" smtClean="0">
                                                <a:latin typeface="Cambria Math" panose="02040503050406030204" pitchFamily="18" charset="0"/>
                                              </a:rPr>
                                            </m:ctrlPr>
                                          </m:dPr>
                                          <m:e>
                                            <m:r>
                                              <a:rPr lang="pt-BR" sz="1800">
                                                <a:latin typeface="Cambria Math" panose="02040503050406030204" pitchFamily="18" charset="0"/>
                                              </a:rPr>
                                              <m:t>​</m:t>
                                            </m:r>
                                          </m:e>
                                        </m:d>
                                      </m:e>
                                      <m:sub>
                                        <m:r>
                                          <a:rPr lang="pt-BR" sz="1800" b="0" i="1" smtClean="0">
                                            <a:latin typeface="Cambria Math" panose="02040503050406030204" pitchFamily="18" charset="0"/>
                                          </a:rPr>
                                          <m:t>𝑃</m:t>
                                        </m:r>
                                      </m:sub>
                                    </m:sSub>
                                    <m:r>
                                      <a:rPr lang="pt-BR" sz="1800" b="0" i="1" smtClean="0">
                                        <a:latin typeface="Cambria Math" panose="02040503050406030204" pitchFamily="18" charset="0"/>
                                      </a:rPr>
                                      <m:t>−</m:t>
                                    </m:r>
                                    <m:d>
                                      <m:dPr>
                                        <m:ctrlPr>
                                          <a:rPr lang="pt-BR" sz="1800" b="0" i="1" smtClean="0">
                                            <a:latin typeface="Cambria Math" panose="02040503050406030204" pitchFamily="18" charset="0"/>
                                          </a:rPr>
                                        </m:ctrlPr>
                                      </m:dPr>
                                      <m:e>
                                        <m:r>
                                          <a:rPr lang="pt-BR" sz="1800" b="0" i="1" smtClean="0">
                                            <a:latin typeface="Cambria Math" panose="02040503050406030204" pitchFamily="18" charset="0"/>
                                          </a:rPr>
                                          <m:t>𝑢</m:t>
                                        </m:r>
                                        <m:r>
                                          <a:rPr lang="pt-BR" sz="1800" b="0" i="1" smtClean="0">
                                            <a:latin typeface="Cambria Math" panose="02040503050406030204" pitchFamily="18" charset="0"/>
                                          </a:rPr>
                                          <m:t>⋅</m:t>
                                        </m:r>
                                        <m:r>
                                          <a:rPr lang="pt-BR" sz="1800" b="0" i="1" smtClean="0">
                                            <a:latin typeface="Cambria Math" panose="02040503050406030204" pitchFamily="18" charset="0"/>
                                          </a:rPr>
                                          <m:t>𝐶</m:t>
                                        </m:r>
                                      </m:e>
                                    </m:d>
                                    <m:sSub>
                                      <m:sSubPr>
                                        <m:ctrlPr>
                                          <a:rPr lang="pt-BR" sz="1800" b="0" i="1" smtClean="0">
                                            <a:latin typeface="Cambria Math" panose="02040503050406030204" pitchFamily="18" charset="0"/>
                                          </a:rPr>
                                        </m:ctrlPr>
                                      </m:sSubPr>
                                      <m:e>
                                        <m:d>
                                          <m:dPr>
                                            <m:begChr m:val=""/>
                                            <m:endChr m:val="|"/>
                                            <m:ctrlPr>
                                              <a:rPr lang="pt-BR" sz="1800" b="0" i="1" smtClean="0">
                                                <a:latin typeface="Cambria Math" panose="02040503050406030204" pitchFamily="18" charset="0"/>
                                              </a:rPr>
                                            </m:ctrlPr>
                                          </m:dPr>
                                          <m:e>
                                            <m:r>
                                              <a:rPr lang="pt-BR" sz="1800" b="0" i="1" smtClean="0">
                                                <a:latin typeface="Cambria Math" panose="02040503050406030204" pitchFamily="18" charset="0"/>
                                              </a:rPr>
                                              <m:t>​</m:t>
                                            </m:r>
                                          </m:e>
                                        </m:d>
                                      </m:e>
                                      <m:sub>
                                        <m:r>
                                          <a:rPr lang="pt-BR" sz="1800" b="0" i="1" smtClean="0">
                                            <a:latin typeface="Cambria Math" panose="02040503050406030204" pitchFamily="18" charset="0"/>
                                          </a:rPr>
                                          <m:t>𝑃</m:t>
                                        </m:r>
                                        <m:r>
                                          <a:rPr lang="pt-BR" sz="1800" b="0" i="1" smtClean="0">
                                            <a:latin typeface="Cambria Math" panose="02040503050406030204" pitchFamily="18" charset="0"/>
                                          </a:rPr>
                                          <m:t>−1</m:t>
                                        </m:r>
                                      </m:sub>
                                    </m:sSub>
                                  </m:e>
                                </m:d>
                                <m:r>
                                  <a:rPr lang="pt-BR" sz="1800" i="1">
                                    <a:latin typeface="Cambria Math" panose="02040503050406030204" pitchFamily="18" charset="0"/>
                                  </a:rPr>
                                  <m:t>−</m:t>
                                </m:r>
                                <m:sSub>
                                  <m:sSubPr>
                                    <m:ctrlPr>
                                      <a:rPr lang="pt-BR" sz="1800" i="1">
                                        <a:latin typeface="Cambria Math" panose="02040503050406030204" pitchFamily="18" charset="0"/>
                                      </a:rPr>
                                    </m:ctrlPr>
                                  </m:sSubPr>
                                  <m:e>
                                    <m:acc>
                                      <m:accPr>
                                        <m:chr m:val="̅"/>
                                        <m:ctrlPr>
                                          <a:rPr lang="pt-BR" sz="1800" i="1">
                                            <a:latin typeface="Cambria Math" panose="02040503050406030204" pitchFamily="18" charset="0"/>
                                          </a:rPr>
                                        </m:ctrlPr>
                                      </m:accPr>
                                      <m:e>
                                        <m:r>
                                          <a:rPr lang="pt-BR" sz="1800" i="1">
                                            <a:latin typeface="Cambria Math" panose="02040503050406030204" pitchFamily="18" charset="0"/>
                                          </a:rPr>
                                          <m:t>𝑆</m:t>
                                        </m:r>
                                      </m:e>
                                    </m:acc>
                                  </m:e>
                                  <m:sub>
                                    <m:sSub>
                                      <m:sSubPr>
                                        <m:ctrlPr>
                                          <a:rPr lang="pt-BR" sz="1800" b="0" i="1" smtClean="0">
                                            <a:latin typeface="Cambria Math" panose="02040503050406030204" pitchFamily="18" charset="0"/>
                                          </a:rPr>
                                        </m:ctrlPr>
                                      </m:sSubPr>
                                      <m:e>
                                        <m:r>
                                          <a:rPr lang="pt-BR" sz="1800" i="1">
                                            <a:latin typeface="Cambria Math" panose="02040503050406030204" pitchFamily="18" charset="0"/>
                                          </a:rPr>
                                          <m:t>𝐶</m:t>
                                        </m:r>
                                      </m:e>
                                      <m:sub>
                                        <m:r>
                                          <a:rPr lang="pt-BR" sz="1800" b="0" i="1" smtClean="0">
                                            <a:latin typeface="Cambria Math" panose="02040503050406030204" pitchFamily="18" charset="0"/>
                                          </a:rPr>
                                          <m:t>𝑃</m:t>
                                        </m:r>
                                      </m:sub>
                                    </m:sSub>
                                  </m:sub>
                                </m:sSub>
                                <m:d>
                                  <m:dPr>
                                    <m:ctrlPr>
                                      <a:rPr lang="pt-BR" sz="1800" i="1">
                                        <a:latin typeface="Cambria Math" panose="02040503050406030204" pitchFamily="18" charset="0"/>
                                      </a:rPr>
                                    </m:ctrlPr>
                                  </m:dPr>
                                  <m:e>
                                    <m:r>
                                      <a:rPr lang="pt-BR" sz="1800" i="1">
                                        <a:latin typeface="Cambria Math" panose="02040503050406030204" pitchFamily="18" charset="0"/>
                                      </a:rPr>
                                      <m:t>𝑌</m:t>
                                    </m:r>
                                    <m:r>
                                      <a:rPr lang="pt-BR" sz="1800" i="1">
                                        <a:latin typeface="Cambria Math" panose="02040503050406030204" pitchFamily="18" charset="0"/>
                                      </a:rPr>
                                      <m:t>,</m:t>
                                    </m:r>
                                    <m:r>
                                      <a:rPr lang="pt-BR" sz="1800" i="1">
                                        <a:latin typeface="Cambria Math" panose="02040503050406030204" pitchFamily="18" charset="0"/>
                                      </a:rPr>
                                      <m:t>𝑇</m:t>
                                    </m:r>
                                    <m:r>
                                      <a:rPr lang="pt-BR" sz="1800" i="1">
                                        <a:latin typeface="Cambria Math" panose="02040503050406030204" pitchFamily="18" charset="0"/>
                                      </a:rPr>
                                      <m:t>,</m:t>
                                    </m:r>
                                    <m:r>
                                      <a:rPr lang="pt-BR" sz="1800" i="1">
                                        <a:latin typeface="Cambria Math" panose="02040503050406030204" pitchFamily="18" charset="0"/>
                                      </a:rPr>
                                      <m:t>𝑃</m:t>
                                    </m:r>
                                  </m:e>
                                </m:d>
                              </m:oMath>
                            </m:oMathPara>
                          </a14:m>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pt-BR" sz="1800" b="0" dirty="0" smtClean="0">
                              <a:solidFill>
                                <a:schemeClr val="tx1"/>
                              </a:solidFill>
                              <a:latin typeface="+mn-lt"/>
                            </a:rPr>
                            <a:t>Aproximação</a:t>
                          </a:r>
                          <a:r>
                            <a:rPr lang="pt-BR" sz="1800" b="0" baseline="0" dirty="0" smtClean="0">
                              <a:solidFill>
                                <a:schemeClr val="tx1"/>
                              </a:solidFill>
                              <a:latin typeface="+mn-lt"/>
                            </a:rPr>
                            <a:t> de primeira ordem para os termos advectivos</a:t>
                          </a:r>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7228">
                    <a:tc>
                      <a:txBody>
                        <a:bodyPr/>
                        <a:lstStyle/>
                        <a:p>
                          <a:pPr/>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a:solidFill>
                                              <a:schemeClr val="tx1"/>
                                            </a:solidFill>
                                            <a:latin typeface="Cambria Math" panose="02040503050406030204" pitchFamily="18" charset="0"/>
                                          </a:rPr>
                                          <m:t>𝐶</m:t>
                                        </m:r>
                                      </m:e>
                                      <m:sub>
                                        <m:r>
                                          <a:rPr lang="pt-BR" sz="1800" b="0" i="1" smtClean="0">
                                            <a:solidFill>
                                              <a:schemeClr val="tx1"/>
                                            </a:solidFill>
                                            <a:latin typeface="Cambria Math" panose="02040503050406030204" pitchFamily="18" charset="0"/>
                                          </a:rPr>
                                          <m:t>1</m:t>
                                        </m:r>
                                      </m:sub>
                                    </m:sSub>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r>
                                  <a:rPr lang="pt-BR" sz="1800" i="1" smtClean="0">
                                    <a:latin typeface="Cambria Math" panose="02040503050406030204" pitchFamily="18" charset="0"/>
                                  </a:rPr>
                                  <m:t>−</m:t>
                                </m:r>
                                <m:f>
                                  <m:fPr>
                                    <m:ctrlPr>
                                      <a:rPr lang="pt-BR" sz="1800" i="1">
                                        <a:latin typeface="Cambria Math" panose="02040503050406030204" pitchFamily="18" charset="0"/>
                                      </a:rPr>
                                    </m:ctrlPr>
                                  </m:fPr>
                                  <m:num>
                                    <m:r>
                                      <a:rPr lang="pt-BR" sz="1800" b="0" i="1" smtClean="0">
                                        <a:latin typeface="Cambria Math" panose="02040503050406030204" pitchFamily="18" charset="0"/>
                                      </a:rPr>
                                      <m:t>1</m:t>
                                    </m:r>
                                  </m:num>
                                  <m:den>
                                    <m:r>
                                      <a:rPr lang="pt-BR" sz="1800" i="1">
                                        <a:latin typeface="Cambria Math" panose="02040503050406030204" pitchFamily="18" charset="0"/>
                                      </a:rPr>
                                      <m:t>𝜖</m:t>
                                    </m:r>
                                  </m:den>
                                </m:f>
                                <m:d>
                                  <m:dPr>
                                    <m:begChr m:val="["/>
                                    <m:endChr m:val="]"/>
                                    <m:ctrlPr>
                                      <a:rPr lang="pt-BR" sz="1800" b="0" i="1" smtClean="0">
                                        <a:latin typeface="Cambria Math" panose="02040503050406030204" pitchFamily="18" charset="0"/>
                                      </a:rPr>
                                    </m:ctrlPr>
                                  </m:dPr>
                                  <m:e>
                                    <m:d>
                                      <m:dPr>
                                        <m:ctrlPr>
                                          <a:rPr lang="pt-BR" sz="1800" b="0" i="1" smtClean="0">
                                            <a:latin typeface="Cambria Math" panose="02040503050406030204" pitchFamily="18" charset="0"/>
                                          </a:rPr>
                                        </m:ctrlPr>
                                      </m:dPr>
                                      <m:e>
                                        <m:r>
                                          <a:rPr lang="pt-BR" sz="1800" b="0" i="1" smtClean="0">
                                            <a:latin typeface="Cambria Math" panose="02040503050406030204" pitchFamily="18" charset="0"/>
                                          </a:rPr>
                                          <m:t>𝑢</m:t>
                                        </m:r>
                                        <m:r>
                                          <a:rPr lang="pt-BR" sz="1800" b="0" i="1" smtClean="0">
                                            <a:latin typeface="Cambria Math" panose="02040503050406030204" pitchFamily="18" charset="0"/>
                                          </a:rPr>
                                          <m:t>⋅</m:t>
                                        </m:r>
                                        <m:r>
                                          <a:rPr lang="pt-BR" sz="1800" b="0" i="1" smtClean="0">
                                            <a:latin typeface="Cambria Math" panose="02040503050406030204" pitchFamily="18" charset="0"/>
                                          </a:rPr>
                                          <m:t>𝐶</m:t>
                                        </m:r>
                                      </m:e>
                                    </m:d>
                                    <m:sSub>
                                      <m:sSubPr>
                                        <m:ctrlPr>
                                          <a:rPr lang="pt-BR" sz="1800" b="0" i="1" smtClean="0">
                                            <a:latin typeface="Cambria Math" panose="02040503050406030204" pitchFamily="18" charset="0"/>
                                          </a:rPr>
                                        </m:ctrlPr>
                                      </m:sSubPr>
                                      <m:e>
                                        <m:d>
                                          <m:dPr>
                                            <m:begChr m:val=""/>
                                            <m:endChr m:val="|"/>
                                            <m:ctrlPr>
                                              <a:rPr lang="pt-BR" sz="1800" b="0" i="1" smtClean="0">
                                                <a:latin typeface="Cambria Math" panose="02040503050406030204" pitchFamily="18" charset="0"/>
                                              </a:rPr>
                                            </m:ctrlPr>
                                          </m:dPr>
                                          <m:e>
                                            <m:r>
                                              <a:rPr lang="pt-BR" sz="1800">
                                                <a:latin typeface="Cambria Math" panose="02040503050406030204" pitchFamily="18" charset="0"/>
                                              </a:rPr>
                                              <m:t>​</m:t>
                                            </m:r>
                                          </m:e>
                                        </m:d>
                                      </m:e>
                                      <m:sub>
                                        <m:r>
                                          <a:rPr lang="pt-BR" sz="1800" b="0" i="1" smtClean="0">
                                            <a:latin typeface="Cambria Math" panose="02040503050406030204" pitchFamily="18" charset="0"/>
                                          </a:rPr>
                                          <m:t>1</m:t>
                                        </m:r>
                                      </m:sub>
                                    </m:sSub>
                                    <m:r>
                                      <a:rPr lang="pt-BR" sz="1800" b="0" i="1" smtClean="0">
                                        <a:latin typeface="Cambria Math" panose="02040503050406030204" pitchFamily="18" charset="0"/>
                                      </a:rPr>
                                      <m:t>−</m:t>
                                    </m:r>
                                    <m:d>
                                      <m:dPr>
                                        <m:ctrlPr>
                                          <a:rPr lang="pt-BR" sz="1800" b="0" i="1" smtClean="0">
                                            <a:latin typeface="Cambria Math" panose="02040503050406030204" pitchFamily="18" charset="0"/>
                                          </a:rPr>
                                        </m:ctrlPr>
                                      </m:dPr>
                                      <m:e>
                                        <m:r>
                                          <a:rPr lang="pt-BR" sz="1800" b="0" i="1" smtClean="0">
                                            <a:latin typeface="Cambria Math" panose="02040503050406030204" pitchFamily="18" charset="0"/>
                                          </a:rPr>
                                          <m:t>𝑢</m:t>
                                        </m:r>
                                        <m:r>
                                          <a:rPr lang="pt-BR" sz="1800" b="0" i="1" smtClean="0">
                                            <a:latin typeface="Cambria Math" panose="02040503050406030204" pitchFamily="18" charset="0"/>
                                          </a:rPr>
                                          <m:t>⋅</m:t>
                                        </m:r>
                                        <m:r>
                                          <a:rPr lang="pt-BR" sz="1800" b="0" i="1" smtClean="0">
                                            <a:latin typeface="Cambria Math" panose="02040503050406030204" pitchFamily="18" charset="0"/>
                                          </a:rPr>
                                          <m:t>𝐶</m:t>
                                        </m:r>
                                      </m:e>
                                    </m:d>
                                    <m:sSub>
                                      <m:sSubPr>
                                        <m:ctrlPr>
                                          <a:rPr lang="pt-BR" sz="1800" b="0" i="1" smtClean="0">
                                            <a:latin typeface="Cambria Math" panose="02040503050406030204" pitchFamily="18" charset="0"/>
                                          </a:rPr>
                                        </m:ctrlPr>
                                      </m:sSubPr>
                                      <m:e>
                                        <m:d>
                                          <m:dPr>
                                            <m:begChr m:val=""/>
                                            <m:endChr m:val="|"/>
                                            <m:ctrlPr>
                                              <a:rPr lang="pt-BR" sz="1800" b="0" i="1" smtClean="0">
                                                <a:latin typeface="Cambria Math" panose="02040503050406030204" pitchFamily="18" charset="0"/>
                                              </a:rPr>
                                            </m:ctrlPr>
                                          </m:dPr>
                                          <m:e>
                                            <m:r>
                                              <a:rPr lang="pt-BR" sz="1800" b="0" i="1" smtClean="0">
                                                <a:latin typeface="Cambria Math" panose="02040503050406030204" pitchFamily="18" charset="0"/>
                                              </a:rPr>
                                              <m:t>​</m:t>
                                            </m:r>
                                          </m:e>
                                        </m:d>
                                      </m:e>
                                      <m:sub>
                                        <m:r>
                                          <a:rPr lang="pt-BR" sz="1800" b="0" i="1" smtClean="0">
                                            <a:latin typeface="Cambria Math" panose="02040503050406030204" pitchFamily="18" charset="0"/>
                                          </a:rPr>
                                          <m:t>0</m:t>
                                        </m:r>
                                      </m:sub>
                                    </m:sSub>
                                  </m:e>
                                </m:d>
                                <m:r>
                                  <a:rPr lang="pt-BR" sz="1800" i="1">
                                    <a:latin typeface="Cambria Math" panose="02040503050406030204" pitchFamily="18" charset="0"/>
                                  </a:rPr>
                                  <m:t>−</m:t>
                                </m:r>
                                <m:sSub>
                                  <m:sSubPr>
                                    <m:ctrlPr>
                                      <a:rPr lang="pt-BR" sz="1800" i="1">
                                        <a:latin typeface="Cambria Math" panose="02040503050406030204" pitchFamily="18" charset="0"/>
                                      </a:rPr>
                                    </m:ctrlPr>
                                  </m:sSubPr>
                                  <m:e>
                                    <m:acc>
                                      <m:accPr>
                                        <m:chr m:val="̅"/>
                                        <m:ctrlPr>
                                          <a:rPr lang="pt-BR" sz="1800" i="1">
                                            <a:latin typeface="Cambria Math" panose="02040503050406030204" pitchFamily="18" charset="0"/>
                                          </a:rPr>
                                        </m:ctrlPr>
                                      </m:accPr>
                                      <m:e>
                                        <m:r>
                                          <a:rPr lang="pt-BR" sz="1800" i="1">
                                            <a:latin typeface="Cambria Math" panose="02040503050406030204" pitchFamily="18" charset="0"/>
                                          </a:rPr>
                                          <m:t>𝑆</m:t>
                                        </m:r>
                                      </m:e>
                                    </m:acc>
                                  </m:e>
                                  <m:sub>
                                    <m:sSub>
                                      <m:sSubPr>
                                        <m:ctrlPr>
                                          <a:rPr lang="pt-BR" sz="1800" b="0" i="1" smtClean="0">
                                            <a:latin typeface="Cambria Math" panose="02040503050406030204" pitchFamily="18" charset="0"/>
                                          </a:rPr>
                                        </m:ctrlPr>
                                      </m:sSubPr>
                                      <m:e>
                                        <m:r>
                                          <a:rPr lang="pt-BR" sz="1800" i="1">
                                            <a:latin typeface="Cambria Math" panose="02040503050406030204" pitchFamily="18" charset="0"/>
                                          </a:rPr>
                                          <m:t>𝐶</m:t>
                                        </m:r>
                                      </m:e>
                                      <m:sub>
                                        <m:r>
                                          <a:rPr lang="pt-BR" sz="1800" b="0" i="1" smtClean="0">
                                            <a:latin typeface="Cambria Math" panose="02040503050406030204" pitchFamily="18" charset="0"/>
                                          </a:rPr>
                                          <m:t>𝑃</m:t>
                                        </m:r>
                                      </m:sub>
                                    </m:sSub>
                                  </m:sub>
                                </m:sSub>
                                <m:d>
                                  <m:dPr>
                                    <m:ctrlPr>
                                      <a:rPr lang="pt-BR" sz="1800" i="1">
                                        <a:latin typeface="Cambria Math" panose="02040503050406030204" pitchFamily="18" charset="0"/>
                                      </a:rPr>
                                    </m:ctrlPr>
                                  </m:dPr>
                                  <m:e>
                                    <m:r>
                                      <a:rPr lang="pt-BR" sz="1800" i="1">
                                        <a:latin typeface="Cambria Math" panose="02040503050406030204" pitchFamily="18" charset="0"/>
                                      </a:rPr>
                                      <m:t>𝑌</m:t>
                                    </m:r>
                                    <m:r>
                                      <a:rPr lang="pt-BR" sz="1800" i="1">
                                        <a:latin typeface="Cambria Math" panose="02040503050406030204" pitchFamily="18" charset="0"/>
                                      </a:rPr>
                                      <m:t>,</m:t>
                                    </m:r>
                                    <m:r>
                                      <a:rPr lang="pt-BR" sz="1800" i="1">
                                        <a:latin typeface="Cambria Math" panose="02040503050406030204" pitchFamily="18" charset="0"/>
                                      </a:rPr>
                                      <m:t>𝑇</m:t>
                                    </m:r>
                                    <m:r>
                                      <a:rPr lang="pt-BR" sz="1800" i="1">
                                        <a:latin typeface="Cambria Math" panose="02040503050406030204" pitchFamily="18" charset="0"/>
                                      </a:rPr>
                                      <m:t>,</m:t>
                                    </m:r>
                                    <m:r>
                                      <a:rPr lang="pt-BR" sz="1800" i="1">
                                        <a:latin typeface="Cambria Math" panose="02040503050406030204" pitchFamily="18" charset="0"/>
                                      </a:rPr>
                                      <m:t>𝑃</m:t>
                                    </m:r>
                                  </m:e>
                                </m:d>
                              </m:oMath>
                            </m:oMathPara>
                          </a14:m>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a:solidFill>
                                              <a:schemeClr val="tx1"/>
                                            </a:solidFill>
                                            <a:latin typeface="Cambria Math" panose="02040503050406030204" pitchFamily="18" charset="0"/>
                                          </a:rPr>
                                          <m:t>𝐶</m:t>
                                        </m:r>
                                      </m:e>
                                      <m:sub>
                                        <m:r>
                                          <a:rPr lang="pt-BR" sz="1800" b="0" i="1" smtClean="0">
                                            <a:solidFill>
                                              <a:schemeClr val="tx1"/>
                                            </a:solidFill>
                                            <a:latin typeface="Cambria Math" panose="02040503050406030204" pitchFamily="18" charset="0"/>
                                          </a:rPr>
                                          <m:t>1</m:t>
                                        </m:r>
                                      </m:sub>
                                    </m:sSub>
                                  </m:num>
                                  <m:den>
                                    <m:r>
                                      <a:rPr lang="pt-BR" sz="1800" b="0" i="1">
                                        <a:solidFill>
                                          <a:schemeClr val="tx1"/>
                                        </a:solidFill>
                                        <a:latin typeface="Cambria Math" panose="02040503050406030204" pitchFamily="18" charset="0"/>
                                      </a:rPr>
                                      <m:t>𝜕</m:t>
                                    </m:r>
                                    <m:r>
                                      <a:rPr lang="pt-BR" sz="1800" b="0" i="1">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r>
                                  <a:rPr lang="pt-BR" sz="1800" i="1" smtClean="0">
                                    <a:latin typeface="Cambria Math" panose="02040503050406030204" pitchFamily="18" charset="0"/>
                                  </a:rPr>
                                  <m:t>−</m:t>
                                </m:r>
                                <m:f>
                                  <m:fPr>
                                    <m:ctrlPr>
                                      <a:rPr lang="pt-BR" sz="1800" i="1">
                                        <a:latin typeface="Cambria Math" panose="02040503050406030204" pitchFamily="18" charset="0"/>
                                      </a:rPr>
                                    </m:ctrlPr>
                                  </m:fPr>
                                  <m:num>
                                    <m:r>
                                      <a:rPr lang="pt-BR" sz="1800" b="0" i="1" smtClean="0">
                                        <a:latin typeface="Cambria Math" panose="02040503050406030204" pitchFamily="18" charset="0"/>
                                      </a:rPr>
                                      <m:t>1</m:t>
                                    </m:r>
                                  </m:num>
                                  <m:den>
                                    <m:r>
                                      <a:rPr lang="pt-BR" sz="1800" i="1">
                                        <a:latin typeface="Cambria Math" panose="02040503050406030204" pitchFamily="18" charset="0"/>
                                      </a:rPr>
                                      <m:t>𝜖</m:t>
                                    </m:r>
                                  </m:den>
                                </m:f>
                                <m:d>
                                  <m:dPr>
                                    <m:begChr m:val="["/>
                                    <m:endChr m:val="]"/>
                                    <m:ctrlPr>
                                      <a:rPr lang="pt-BR" sz="1800" b="0" i="1" smtClean="0">
                                        <a:latin typeface="Cambria Math" panose="02040503050406030204" pitchFamily="18" charset="0"/>
                                      </a:rPr>
                                    </m:ctrlPr>
                                  </m:dPr>
                                  <m:e>
                                    <m:d>
                                      <m:dPr>
                                        <m:ctrlPr>
                                          <a:rPr lang="pt-BR" sz="1800" b="0" i="1" smtClean="0">
                                            <a:latin typeface="Cambria Math" panose="02040503050406030204" pitchFamily="18" charset="0"/>
                                          </a:rPr>
                                        </m:ctrlPr>
                                      </m:dPr>
                                      <m:e>
                                        <m:r>
                                          <a:rPr lang="pt-BR" sz="1800" b="0" i="1" smtClean="0">
                                            <a:latin typeface="Cambria Math" panose="02040503050406030204" pitchFamily="18" charset="0"/>
                                          </a:rPr>
                                          <m:t>𝑢</m:t>
                                        </m:r>
                                        <m:r>
                                          <a:rPr lang="pt-BR" sz="1800" b="0" i="1" smtClean="0">
                                            <a:latin typeface="Cambria Math" panose="02040503050406030204" pitchFamily="18" charset="0"/>
                                          </a:rPr>
                                          <m:t>⋅</m:t>
                                        </m:r>
                                        <m:r>
                                          <a:rPr lang="pt-BR" sz="1800" b="0" i="1" smtClean="0">
                                            <a:latin typeface="Cambria Math" panose="02040503050406030204" pitchFamily="18" charset="0"/>
                                          </a:rPr>
                                          <m:t>𝐶</m:t>
                                        </m:r>
                                      </m:e>
                                    </m:d>
                                    <m:sSub>
                                      <m:sSubPr>
                                        <m:ctrlPr>
                                          <a:rPr lang="pt-BR" sz="1800" b="0" i="1" smtClean="0">
                                            <a:latin typeface="Cambria Math" panose="02040503050406030204" pitchFamily="18" charset="0"/>
                                          </a:rPr>
                                        </m:ctrlPr>
                                      </m:sSubPr>
                                      <m:e>
                                        <m:d>
                                          <m:dPr>
                                            <m:begChr m:val=""/>
                                            <m:endChr m:val="|"/>
                                            <m:ctrlPr>
                                              <a:rPr lang="pt-BR" sz="1800" b="0" i="1" smtClean="0">
                                                <a:latin typeface="Cambria Math" panose="02040503050406030204" pitchFamily="18" charset="0"/>
                                              </a:rPr>
                                            </m:ctrlPr>
                                          </m:dPr>
                                          <m:e>
                                            <m:r>
                                              <a:rPr lang="pt-BR" sz="1800">
                                                <a:latin typeface="Cambria Math" panose="02040503050406030204" pitchFamily="18" charset="0"/>
                                              </a:rPr>
                                              <m:t>​</m:t>
                                            </m:r>
                                          </m:e>
                                        </m:d>
                                      </m:e>
                                      <m:sub>
                                        <m:r>
                                          <a:rPr lang="pt-BR" sz="1800" b="0" i="1" smtClean="0">
                                            <a:latin typeface="Cambria Math" panose="02040503050406030204" pitchFamily="18" charset="0"/>
                                          </a:rPr>
                                          <m:t>1</m:t>
                                        </m:r>
                                      </m:sub>
                                    </m:sSub>
                                    <m:r>
                                      <a:rPr lang="pt-BR" sz="1800" b="0" i="1" smtClean="0">
                                        <a:latin typeface="Cambria Math" panose="02040503050406030204" pitchFamily="18" charset="0"/>
                                      </a:rPr>
                                      <m:t>−</m:t>
                                    </m:r>
                                    <m:d>
                                      <m:dPr>
                                        <m:ctrlPr>
                                          <a:rPr lang="pt-BR" sz="1800" b="0" i="1" smtClean="0">
                                            <a:latin typeface="Cambria Math" panose="02040503050406030204" pitchFamily="18" charset="0"/>
                                          </a:rPr>
                                        </m:ctrlPr>
                                      </m:dPr>
                                      <m:e>
                                        <m:f>
                                          <m:fPr>
                                            <m:ctrlPr>
                                              <a:rPr lang="pt-BR" sz="1800" b="0" i="1" smtClean="0">
                                                <a:latin typeface="Cambria Math" panose="02040503050406030204" pitchFamily="18" charset="0"/>
                                              </a:rPr>
                                            </m:ctrlPr>
                                          </m:fPr>
                                          <m:num>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𝐹</m:t>
                                                </m:r>
                                              </m:e>
                                              <m:sub>
                                                <m:r>
                                                  <a:rPr lang="pt-BR" sz="1800" b="0" i="1" smtClean="0">
                                                    <a:latin typeface="Cambria Math" panose="02040503050406030204" pitchFamily="18" charset="0"/>
                                                  </a:rPr>
                                                  <m:t>𝑓</m:t>
                                                </m:r>
                                              </m:sub>
                                            </m:sSub>
                                          </m:num>
                                          <m:den>
                                            <m:r>
                                              <a:rPr lang="pt-BR" sz="1800" b="0" i="1" smtClean="0">
                                                <a:latin typeface="Cambria Math" panose="02040503050406030204" pitchFamily="18" charset="0"/>
                                              </a:rPr>
                                              <m:t>𝐴</m:t>
                                            </m:r>
                                            <m:r>
                                              <a:rPr lang="pt-BR" sz="1800" b="0" i="1" smtClean="0">
                                                <a:latin typeface="Cambria Math" panose="02040503050406030204" pitchFamily="18" charset="0"/>
                                              </a:rPr>
                                              <m:t>⋅</m:t>
                                            </m:r>
                                            <m:r>
                                              <a:rPr lang="pt-BR" sz="1800" b="0" i="1" smtClean="0">
                                                <a:latin typeface="Cambria Math" panose="02040503050406030204" pitchFamily="18" charset="0"/>
                                              </a:rPr>
                                              <m:t>𝑀</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𝑀</m:t>
                                                </m:r>
                                              </m:e>
                                              <m:sub>
                                                <m:r>
                                                  <a:rPr lang="pt-BR" sz="1800" b="0" i="1" smtClean="0">
                                                    <a:latin typeface="Cambria Math" panose="02040503050406030204" pitchFamily="18" charset="0"/>
                                                  </a:rPr>
                                                  <m:t>𝑡𝑜𝑡</m:t>
                                                </m:r>
                                              </m:sub>
                                            </m:sSub>
                                          </m:den>
                                        </m:f>
                                      </m:e>
                                    </m:d>
                                  </m:e>
                                </m:d>
                                <m:r>
                                  <a:rPr lang="pt-BR" sz="1800" i="1">
                                    <a:latin typeface="Cambria Math" panose="02040503050406030204" pitchFamily="18" charset="0"/>
                                  </a:rPr>
                                  <m:t>−</m:t>
                                </m:r>
                                <m:sSub>
                                  <m:sSubPr>
                                    <m:ctrlPr>
                                      <a:rPr lang="pt-BR" sz="1800" i="1">
                                        <a:latin typeface="Cambria Math" panose="02040503050406030204" pitchFamily="18" charset="0"/>
                                      </a:rPr>
                                    </m:ctrlPr>
                                  </m:sSubPr>
                                  <m:e>
                                    <m:acc>
                                      <m:accPr>
                                        <m:chr m:val="̅"/>
                                        <m:ctrlPr>
                                          <a:rPr lang="pt-BR" sz="1800" i="1">
                                            <a:latin typeface="Cambria Math" panose="02040503050406030204" pitchFamily="18" charset="0"/>
                                          </a:rPr>
                                        </m:ctrlPr>
                                      </m:accPr>
                                      <m:e>
                                        <m:r>
                                          <a:rPr lang="pt-BR" sz="1800" i="1">
                                            <a:latin typeface="Cambria Math" panose="02040503050406030204" pitchFamily="18" charset="0"/>
                                          </a:rPr>
                                          <m:t>𝑆</m:t>
                                        </m:r>
                                      </m:e>
                                    </m:acc>
                                  </m:e>
                                  <m:sub>
                                    <m:sSub>
                                      <m:sSubPr>
                                        <m:ctrlPr>
                                          <a:rPr lang="pt-BR" sz="1800" b="0" i="1" smtClean="0">
                                            <a:latin typeface="Cambria Math" panose="02040503050406030204" pitchFamily="18" charset="0"/>
                                          </a:rPr>
                                        </m:ctrlPr>
                                      </m:sSubPr>
                                      <m:e>
                                        <m:r>
                                          <a:rPr lang="pt-BR" sz="1800" i="1">
                                            <a:latin typeface="Cambria Math" panose="02040503050406030204" pitchFamily="18" charset="0"/>
                                          </a:rPr>
                                          <m:t>𝐶</m:t>
                                        </m:r>
                                      </m:e>
                                      <m:sub>
                                        <m:r>
                                          <a:rPr lang="pt-BR" sz="1800" b="0" i="1" smtClean="0">
                                            <a:latin typeface="Cambria Math" panose="02040503050406030204" pitchFamily="18" charset="0"/>
                                          </a:rPr>
                                          <m:t>𝑃</m:t>
                                        </m:r>
                                      </m:sub>
                                    </m:sSub>
                                  </m:sub>
                                </m:sSub>
                                <m:d>
                                  <m:dPr>
                                    <m:ctrlPr>
                                      <a:rPr lang="pt-BR" sz="1800" i="1">
                                        <a:latin typeface="Cambria Math" panose="02040503050406030204" pitchFamily="18" charset="0"/>
                                      </a:rPr>
                                    </m:ctrlPr>
                                  </m:dPr>
                                  <m:e>
                                    <m:r>
                                      <a:rPr lang="pt-BR" sz="1800" i="1">
                                        <a:latin typeface="Cambria Math" panose="02040503050406030204" pitchFamily="18" charset="0"/>
                                      </a:rPr>
                                      <m:t>𝑌</m:t>
                                    </m:r>
                                    <m:r>
                                      <a:rPr lang="pt-BR" sz="1800" i="1">
                                        <a:latin typeface="Cambria Math" panose="02040503050406030204" pitchFamily="18" charset="0"/>
                                      </a:rPr>
                                      <m:t>,</m:t>
                                    </m:r>
                                    <m:r>
                                      <a:rPr lang="pt-BR" sz="1800" i="1">
                                        <a:latin typeface="Cambria Math" panose="02040503050406030204" pitchFamily="18" charset="0"/>
                                      </a:rPr>
                                      <m:t>𝑇</m:t>
                                    </m:r>
                                    <m:r>
                                      <a:rPr lang="pt-BR" sz="1800" i="1">
                                        <a:latin typeface="Cambria Math" panose="02040503050406030204" pitchFamily="18" charset="0"/>
                                      </a:rPr>
                                      <m:t>,</m:t>
                                    </m:r>
                                    <m:r>
                                      <a:rPr lang="pt-BR" sz="1800" i="1">
                                        <a:latin typeface="Cambria Math" panose="02040503050406030204" pitchFamily="18" charset="0"/>
                                      </a:rPr>
                                      <m:t>𝑃</m:t>
                                    </m:r>
                                  </m:e>
                                </m:d>
                              </m:oMath>
                            </m:oMathPara>
                          </a14:m>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1287340802"/>
                  </p:ext>
                </p:extLst>
              </p:nvPr>
            </p:nvGraphicFramePr>
            <p:xfrm>
              <a:off x="1043189" y="1453762"/>
              <a:ext cx="9916731" cy="4562228"/>
            </p:xfrm>
            <a:graphic>
              <a:graphicData uri="http://schemas.openxmlformats.org/drawingml/2006/table">
                <a:tbl>
                  <a:tblPr firstRow="1" bandRow="1">
                    <a:tableStyleId>{5C22544A-7EE6-4342-B048-85BDC9FD1C3A}</a:tableStyleId>
                  </a:tblPr>
                  <a:tblGrid>
                    <a:gridCol w="6472020"/>
                    <a:gridCol w="3444711"/>
                  </a:tblGrid>
                  <a:tr h="825799">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4" t="-735" r="-53390" b="-452206"/>
                          </a:stretch>
                        </a:blipFill>
                      </a:tcPr>
                    </a:tc>
                    <a:tc>
                      <a:txBody>
                        <a:bodyPr/>
                        <a:lstStyle/>
                        <a:p>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0608">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4" t="-104580" r="-53390" b="-369466"/>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88142" t="-104580" r="-354" b="-369466"/>
                          </a:stretch>
                        </a:blipFill>
                      </a:tcPr>
                    </a:tc>
                  </a:tr>
                  <a:tr h="794426">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4" t="-206154" r="-53390" b="-272308"/>
                          </a:stretch>
                        </a:blipFill>
                      </a:tcPr>
                    </a:tc>
                    <a:tc>
                      <a:txBody>
                        <a:bodyPr/>
                        <a:lstStyle/>
                        <a:p>
                          <a:r>
                            <a:rPr lang="pt-BR" sz="1800" b="0" dirty="0" smtClean="0">
                              <a:solidFill>
                                <a:schemeClr val="tx1"/>
                              </a:solidFill>
                              <a:latin typeface="+mn-lt"/>
                            </a:rPr>
                            <a:t>Equação em termos de fluxo</a:t>
                          </a:r>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6396">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4" t="-315873" r="-53390" b="-180952"/>
                          </a:stretch>
                        </a:blipFill>
                      </a:tcPr>
                    </a:tc>
                    <a:tc>
                      <a:txBody>
                        <a:bodyPr/>
                        <a:lstStyle/>
                        <a:p>
                          <a:r>
                            <a:rPr lang="pt-BR" sz="1800" b="0" dirty="0" smtClean="0">
                              <a:solidFill>
                                <a:schemeClr val="tx1"/>
                              </a:solidFill>
                              <a:latin typeface="+mn-lt"/>
                            </a:rPr>
                            <a:t>Aproximação</a:t>
                          </a:r>
                          <a:r>
                            <a:rPr lang="pt-BR" sz="1800" b="0" baseline="0" dirty="0" smtClean="0">
                              <a:solidFill>
                                <a:schemeClr val="tx1"/>
                              </a:solidFill>
                              <a:latin typeface="+mn-lt"/>
                            </a:rPr>
                            <a:t> de primeira ordem para os termos advectivos</a:t>
                          </a:r>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7228">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4" t="-476364" r="-53390" b="-107273"/>
                          </a:stretch>
                        </a:blipFill>
                      </a:tcPr>
                    </a:tc>
                    <a:tc>
                      <a:txBody>
                        <a:bodyPr/>
                        <a:lstStyle/>
                        <a:p>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7771">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4" t="-546552" r="-53390" b="-1724"/>
                          </a:stretch>
                        </a:blipFill>
                      </a:tcPr>
                    </a:tc>
                    <a:tc>
                      <a:txBody>
                        <a:bodyPr/>
                        <a:lstStyle/>
                        <a:p>
                          <a:endParaRPr lang="pt-BR"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Fallback>
      </mc:AlternateContent>
    </p:spTree>
    <p:extLst>
      <p:ext uri="{BB962C8B-B14F-4D97-AF65-F5344CB8AC3E}">
        <p14:creationId xmlns:p14="http://schemas.microsoft.com/office/powerpoint/2010/main" val="3891181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2540358"/>
            <a:ext cx="12192000" cy="177728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4" name="Título 1"/>
          <p:cNvSpPr>
            <a:spLocks noGrp="1"/>
          </p:cNvSpPr>
          <p:nvPr>
            <p:ph type="title"/>
          </p:nvPr>
        </p:nvSpPr>
        <p:spPr>
          <a:xfrm>
            <a:off x="838200" y="2766219"/>
            <a:ext cx="10515600" cy="1325563"/>
          </a:xfrm>
        </p:spPr>
        <p:txBody>
          <a:bodyPr/>
          <a:lstStyle/>
          <a:p>
            <a:pPr algn="ctr"/>
            <a:r>
              <a:rPr lang="pt-BR" b="1" dirty="0">
                <a:solidFill>
                  <a:schemeClr val="bg1"/>
                </a:solidFill>
              </a:rPr>
              <a:t>Conservação de </a:t>
            </a:r>
            <a:r>
              <a:rPr lang="pt-BR" b="1" dirty="0" smtClean="0">
                <a:solidFill>
                  <a:schemeClr val="bg1"/>
                </a:solidFill>
              </a:rPr>
              <a:t>Energia</a:t>
            </a:r>
            <a:endParaRPr lang="pt-BR" b="1" dirty="0">
              <a:solidFill>
                <a:schemeClr val="bg1"/>
              </a:solidFill>
            </a:endParaRPr>
          </a:p>
        </p:txBody>
      </p:sp>
    </p:spTree>
    <p:extLst>
      <p:ext uri="{BB962C8B-B14F-4D97-AF65-F5344CB8AC3E}">
        <p14:creationId xmlns:p14="http://schemas.microsoft.com/office/powerpoint/2010/main" val="951549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5168" y="1902899"/>
            <a:ext cx="11031715" cy="4351338"/>
          </a:xfrm>
        </p:spPr>
        <p:txBody>
          <a:bodyPr>
            <a:normAutofit/>
          </a:bodyPr>
          <a:lstStyle/>
          <a:p>
            <a:pPr marL="0" indent="0">
              <a:buNone/>
            </a:pPr>
            <a:endParaRPr lang="pt-BR" b="0" dirty="0" smtClean="0"/>
          </a:p>
          <a:p>
            <a:pPr marL="0" indent="0">
              <a:buNone/>
            </a:pPr>
            <a:endParaRPr lang="pt-BR" b="0" dirty="0" smtClean="0"/>
          </a:p>
          <a:p>
            <a:pPr marL="0" indent="0">
              <a:buNone/>
            </a:pPr>
            <a:endParaRPr lang="pt-BR" b="0" dirty="0" smtClean="0"/>
          </a:p>
          <a:p>
            <a:pPr marL="0" indent="0">
              <a:buNone/>
            </a:pPr>
            <a:endParaRPr lang="pt-BR" b="0" dirty="0" smtClean="0"/>
          </a:p>
        </p:txBody>
      </p:sp>
      <p:sp>
        <p:nvSpPr>
          <p:cNvPr id="4" name="Título 1"/>
          <p:cNvSpPr>
            <a:spLocks noGrp="1"/>
          </p:cNvSpPr>
          <p:nvPr>
            <p:ph type="title"/>
          </p:nvPr>
        </p:nvSpPr>
        <p:spPr>
          <a:xfrm>
            <a:off x="838200" y="365125"/>
            <a:ext cx="10515600" cy="1325563"/>
          </a:xfrm>
        </p:spPr>
        <p:txBody>
          <a:bodyPr/>
          <a:lstStyle/>
          <a:p>
            <a:r>
              <a:rPr lang="pt-BR" dirty="0" smtClean="0"/>
              <a:t>Conservação de Energia</a:t>
            </a:r>
            <a:endParaRPr lang="pt-BR" dirty="0"/>
          </a:p>
        </p:txBody>
      </p:sp>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2526089386"/>
                  </p:ext>
                </p:extLst>
              </p:nvPr>
            </p:nvGraphicFramePr>
            <p:xfrm>
              <a:off x="941230" y="1514243"/>
              <a:ext cx="10412570" cy="4860799"/>
            </p:xfrm>
            <a:graphic>
              <a:graphicData uri="http://schemas.openxmlformats.org/drawingml/2006/table">
                <a:tbl>
                  <a:tblPr firstRow="1" bandRow="1">
                    <a:tableStyleId>{5C22544A-7EE6-4342-B048-85BDC9FD1C3A}</a:tableStyleId>
                  </a:tblPr>
                  <a:tblGrid>
                    <a:gridCol w="3623977"/>
                    <a:gridCol w="3435028"/>
                    <a:gridCol w="3353565"/>
                  </a:tblGrid>
                  <a:tr h="1550929">
                    <a:tc gridSpan="3">
                      <a:txBody>
                        <a:bodyPr/>
                        <a:lstStyle/>
                        <a:p>
                          <a14:m>
                            <m:oMathPara xmlns:m="http://schemas.openxmlformats.org/officeDocument/2006/math">
                              <m:oMathParaPr>
                                <m:jc m:val="centerGroup"/>
                              </m:oMathParaPr>
                              <m:oMath xmlns:m="http://schemas.openxmlformats.org/officeDocument/2006/math">
                                <m:d>
                                  <m:dPr>
                                    <m:begChr m:val="["/>
                                    <m:endChr m:val="]"/>
                                    <m:ctrlPr>
                                      <a:rPr lang="pt-BR" sz="1800" b="0" i="1" smtClean="0">
                                        <a:solidFill>
                                          <a:schemeClr val="tx1"/>
                                        </a:solidFill>
                                        <a:latin typeface="Cambria Math" panose="02040503050406030204" pitchFamily="18" charset="0"/>
                                      </a:rPr>
                                    </m:ctrlPr>
                                  </m:d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𝜌</m:t>
                                        </m:r>
                                      </m:e>
                                      <m:sub>
                                        <m:r>
                                          <a:rPr lang="pt-BR" sz="1800" b="0" i="1" smtClean="0">
                                            <a:solidFill>
                                              <a:schemeClr val="tx1"/>
                                            </a:solidFill>
                                            <a:latin typeface="Cambria Math" panose="02040503050406030204" pitchFamily="18" charset="0"/>
                                          </a:rPr>
                                          <m:t>𝑔</m:t>
                                        </m:r>
                                      </m:sub>
                                    </m:sSub>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𝜌</m:t>
                                            </m:r>
                                          </m:e>
                                          <m:sub>
                                            <m:r>
                                              <a:rPr lang="pt-BR" sz="1800" b="0" i="1" smtClean="0">
                                                <a:solidFill>
                                                  <a:schemeClr val="tx1"/>
                                                </a:solidFill>
                                                <a:latin typeface="Cambria Math" panose="02040503050406030204" pitchFamily="18" charset="0"/>
                                              </a:rPr>
                                              <m:t>𝑔</m:t>
                                            </m:r>
                                          </m:sub>
                                        </m:sSub>
                                      </m:sub>
                                    </m:sSub>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r>
                                              <a:rPr lang="pt-BR" sz="1800" b="0" i="1" smtClean="0">
                                                <a:solidFill>
                                                  <a:schemeClr val="tx1"/>
                                                </a:solidFill>
                                                <a:latin typeface="Cambria Math" panose="02040503050406030204" pitchFamily="18" charset="0"/>
                                              </a:rPr>
                                              <m:t>𝜖</m:t>
                                            </m:r>
                                          </m:num>
                                          <m:den>
                                            <m:r>
                                              <a:rPr lang="pt-BR" sz="1800" b="0" i="1" smtClean="0">
                                                <a:solidFill>
                                                  <a:schemeClr val="tx1"/>
                                                </a:solidFill>
                                                <a:latin typeface="Cambria Math" panose="02040503050406030204" pitchFamily="18" charset="0"/>
                                              </a:rPr>
                                              <m:t>𝜖</m:t>
                                            </m:r>
                                          </m:den>
                                        </m:f>
                                      </m:e>
                                    </m:d>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𝜌</m:t>
                                        </m:r>
                                      </m:e>
                                      <m:sub>
                                        <m:r>
                                          <a:rPr lang="pt-BR" sz="1800" b="0" i="1" smtClean="0">
                                            <a:solidFill>
                                              <a:schemeClr val="tx1"/>
                                            </a:solidFill>
                                            <a:latin typeface="Cambria Math" panose="02040503050406030204" pitchFamily="18" charset="0"/>
                                          </a:rPr>
                                          <m:t>𝑠</m:t>
                                        </m:r>
                                      </m:sub>
                                    </m:sSub>
                                    <m:sSub>
                                      <m:sSubPr>
                                        <m:ctrlPr>
                                          <a:rPr lang="pt-BR" sz="1800" b="0" i="1" smtClean="0">
                                            <a:solidFill>
                                              <a:schemeClr val="tx1"/>
                                            </a:solidFill>
                                            <a:latin typeface="Cambria Math" panose="02040503050406030204" pitchFamily="18" charset="0"/>
                                          </a:rPr>
                                        </m:ctrlPr>
                                      </m:sSub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r>
                                              <a:rPr lang="pt-BR" sz="1800" b="0" i="1" smtClean="0">
                                                <a:solidFill>
                                                  <a:schemeClr val="tx1"/>
                                                </a:solidFill>
                                                <a:latin typeface="Cambria Math" panose="02040503050406030204" pitchFamily="18" charset="0"/>
                                              </a:rPr>
                                              <m:t>𝜌</m:t>
                                            </m:r>
                                          </m:sub>
                                        </m:sSub>
                                      </m:e>
                                      <m:sub>
                                        <m:r>
                                          <a:rPr lang="pt-BR" sz="1800" b="0" i="1" smtClean="0">
                                            <a:solidFill>
                                              <a:schemeClr val="tx1"/>
                                            </a:solidFill>
                                            <a:latin typeface="Cambria Math" panose="02040503050406030204" pitchFamily="18" charset="0"/>
                                          </a:rPr>
                                          <m:t>𝑠</m:t>
                                        </m:r>
                                      </m:sub>
                                    </m:sSub>
                                  </m:e>
                                </m:d>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m:t>
                                        </m:r>
                                      </m:e>
                                      <m:sup>
                                        <m:r>
                                          <a:rPr lang="pt-BR" sz="1800" b="0" i="1" smtClean="0">
                                            <a:solidFill>
                                              <a:schemeClr val="tx1"/>
                                            </a:solidFill>
                                            <a:latin typeface="Cambria Math" panose="02040503050406030204" pitchFamily="18" charset="0"/>
                                          </a:rPr>
                                          <m:t>2</m:t>
                                        </m:r>
                                      </m:sup>
                                    </m:sSup>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𝑘</m:t>
                                        </m:r>
                                      </m:e>
                                      <m:sub>
                                        <m:r>
                                          <a:rPr lang="pt-BR" sz="1800" b="0" i="1" smtClean="0">
                                            <a:solidFill>
                                              <a:schemeClr val="tx1"/>
                                            </a:solidFill>
                                            <a:latin typeface="Cambria Math" panose="02040503050406030204" pitchFamily="18" charset="0"/>
                                          </a:rPr>
                                          <m:t>𝑒𝑓</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r>
                                      <a:rPr lang="pt-BR" sz="1800" b="0" i="1" smtClean="0">
                                        <a:solidFill>
                                          <a:schemeClr val="tx1"/>
                                        </a:solidFill>
                                        <a:latin typeface="Cambria Math" panose="02040503050406030204" pitchFamily="18" charset="0"/>
                                      </a:rPr>
                                      <m:t>)</m:t>
                                    </m:r>
                                  </m:num>
                                  <m:den>
                                    <m:r>
                                      <a:rPr lang="pt-BR" sz="1800" b="0" i="1" smtClean="0">
                                        <a:solidFill>
                                          <a:schemeClr val="tx1"/>
                                        </a:solidFill>
                                        <a:latin typeface="Cambria Math" panose="02040503050406030204" pitchFamily="18" charset="0"/>
                                      </a:rPr>
                                      <m:t>𝜕</m:t>
                                    </m:r>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𝑧</m:t>
                                        </m:r>
                                      </m:e>
                                      <m:sup>
                                        <m:r>
                                          <a:rPr lang="pt-BR" sz="1800" b="0" i="1" smtClean="0">
                                            <a:solidFill>
                                              <a:schemeClr val="tx1"/>
                                            </a:solidFill>
                                            <a:latin typeface="Cambria Math" panose="02040503050406030204" pitchFamily="18" charset="0"/>
                                          </a:rPr>
                                          <m:t>2</m:t>
                                        </m:r>
                                      </m:sup>
                                    </m:sSup>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𝑢</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𝜌</m:t>
                                                </m:r>
                                              </m:e>
                                              <m:sub>
                                                <m:r>
                                                  <a:rPr lang="pt-BR" sz="1800" b="0" i="1" smtClean="0">
                                                    <a:solidFill>
                                                      <a:schemeClr val="tx1"/>
                                                    </a:solidFill>
                                                    <a:latin typeface="Cambria Math" panose="02040503050406030204" pitchFamily="18" charset="0"/>
                                                  </a:rPr>
                                                  <m:t>𝑔</m:t>
                                                </m:r>
                                              </m:sub>
                                            </m:sSub>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𝑐</m:t>
                                                </m:r>
                                              </m:e>
                                              <m:sub>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𝜌</m:t>
                                                    </m:r>
                                                  </m:e>
                                                  <m:sub>
                                                    <m:r>
                                                      <a:rPr lang="pt-BR" sz="1800" b="0" i="1" smtClean="0">
                                                        <a:solidFill>
                                                          <a:schemeClr val="tx1"/>
                                                        </a:solidFill>
                                                        <a:latin typeface="Cambria Math" panose="02040503050406030204" pitchFamily="18" charset="0"/>
                                                      </a:rPr>
                                                      <m:t>𝑔</m:t>
                                                    </m:r>
                                                  </m:sub>
                                                </m:sSub>
                                              </m:sub>
                                            </m:sSub>
                                          </m:num>
                                          <m:den>
                                            <m:r>
                                              <a:rPr lang="pt-BR" sz="1800" b="0" i="1" smtClean="0">
                                                <a:solidFill>
                                                  <a:schemeClr val="tx1"/>
                                                </a:solidFill>
                                                <a:latin typeface="Cambria Math" panose="02040503050406030204" pitchFamily="18" charset="0"/>
                                              </a:rPr>
                                              <m:t>𝜖</m:t>
                                            </m:r>
                                          </m:den>
                                        </m:f>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e>
                                    </m:d>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r>
                                  <a:rPr lang="pt-BR" sz="1800" b="0" i="1" smtClean="0">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𝑄</m:t>
                                </m:r>
                                <m:r>
                                  <a:rPr lang="pt-BR" sz="1800" i="1">
                                    <a:solidFill>
                                      <a:schemeClr val="tx1"/>
                                    </a:solidFill>
                                    <a:latin typeface="Cambria Math" panose="02040503050406030204" pitchFamily="18" charset="0"/>
                                  </a:rPr>
                                  <m:t>⋅</m:t>
                                </m:r>
                                <m:d>
                                  <m:dPr>
                                    <m:ctrlPr>
                                      <a:rPr lang="pt-BR" sz="1800" i="1">
                                        <a:solidFill>
                                          <a:schemeClr val="tx1"/>
                                        </a:solidFill>
                                        <a:latin typeface="Cambria Math" panose="02040503050406030204" pitchFamily="18" charset="0"/>
                                      </a:rPr>
                                    </m:ctrlPr>
                                  </m:dPr>
                                  <m:e>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1−</m:t>
                                        </m:r>
                                        <m:r>
                                          <a:rPr lang="pt-BR" sz="1800" i="1">
                                            <a:solidFill>
                                              <a:schemeClr val="tx1"/>
                                            </a:solidFill>
                                            <a:latin typeface="Cambria Math" panose="02040503050406030204" pitchFamily="18" charset="0"/>
                                          </a:rPr>
                                          <m:t>𝜖</m:t>
                                        </m:r>
                                      </m:num>
                                      <m:den>
                                        <m:r>
                                          <a:rPr lang="pt-BR" sz="1800" i="1">
                                            <a:solidFill>
                                              <a:schemeClr val="tx1"/>
                                            </a:solidFill>
                                            <a:latin typeface="Cambria Math" panose="02040503050406030204" pitchFamily="18" charset="0"/>
                                          </a:rPr>
                                          <m:t>𝜖</m:t>
                                        </m:r>
                                      </m:den>
                                    </m:f>
                                  </m:e>
                                </m:d>
                                <m:sSub>
                                  <m:sSubPr>
                                    <m:ctrlPr>
                                      <a:rPr lang="pt-BR" sz="1800" i="1">
                                        <a:solidFill>
                                          <a:schemeClr val="tx1"/>
                                        </a:solidFill>
                                        <a:latin typeface="Cambria Math" panose="02040503050406030204" pitchFamily="18" charset="0"/>
                                      </a:rPr>
                                    </m:ctrlPr>
                                  </m:sSubPr>
                                  <m:e>
                                    <m:r>
                                      <a:rPr lang="pt-BR" sz="1800" i="1">
                                        <a:solidFill>
                                          <a:schemeClr val="tx1"/>
                                        </a:solidFill>
                                        <a:latin typeface="Cambria Math" panose="02040503050406030204" pitchFamily="18" charset="0"/>
                                      </a:rPr>
                                      <m:t>𝜌</m:t>
                                    </m:r>
                                  </m:e>
                                  <m:sub>
                                    <m:r>
                                      <a:rPr lang="pt-BR" sz="1800" i="1">
                                        <a:solidFill>
                                          <a:schemeClr val="tx1"/>
                                        </a:solidFill>
                                        <a:latin typeface="Cambria Math" panose="02040503050406030204" pitchFamily="18" charset="0"/>
                                      </a:rPr>
                                      <m:t>𝑠</m:t>
                                    </m:r>
                                  </m:sub>
                                </m:sSub>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𝑞</m:t>
                                    </m:r>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BR"/>
                        </a:p>
                      </a:txBody>
                      <a:tcPr/>
                    </a:tc>
                    <a:tc hMerge="1">
                      <a:txBody>
                        <a:bodyPr/>
                        <a:lstStyle/>
                        <a:p>
                          <a:endParaRPr lang="pt-BR" dirty="0"/>
                        </a:p>
                      </a:txBody>
                      <a:tcPr/>
                    </a:tc>
                  </a:tr>
                  <a:tr h="2071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pt-BR" b="0" i="1" smtClean="0">
                                        <a:solidFill>
                                          <a:schemeClr val="tx1"/>
                                        </a:solidFill>
                                        <a:latin typeface="Cambria Math" panose="02040503050406030204" pitchFamily="18" charset="0"/>
                                      </a:rPr>
                                    </m:ctrlPr>
                                  </m:fPr>
                                  <m:num>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𝑘</m:t>
                                        </m:r>
                                      </m:e>
                                      <m:sub>
                                        <m:r>
                                          <a:rPr lang="pt-BR" i="1">
                                            <a:solidFill>
                                              <a:schemeClr val="tx1"/>
                                            </a:solidFill>
                                            <a:latin typeface="Cambria Math" panose="02040503050406030204" pitchFamily="18" charset="0"/>
                                          </a:rPr>
                                          <m:t>𝑒𝑓</m:t>
                                        </m:r>
                                      </m:sub>
                                    </m:sSub>
                                  </m:num>
                                  <m:den>
                                    <m:d>
                                      <m:dPr>
                                        <m:begChr m:val="["/>
                                        <m:endChr m:val="]"/>
                                        <m:ctrlPr>
                                          <a:rPr lang="pt-BR" i="1">
                                            <a:solidFill>
                                              <a:schemeClr val="tx1"/>
                                            </a:solidFill>
                                            <a:latin typeface="Cambria Math" panose="02040503050406030204" pitchFamily="18" charset="0"/>
                                          </a:rPr>
                                        </m:ctrlPr>
                                      </m:dPr>
                                      <m:e>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𝑔</m:t>
                                            </m:r>
                                          </m:sub>
                                        </m:sSub>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𝑔</m:t>
                                                </m:r>
                                              </m:sub>
                                            </m:sSub>
                                          </m:sub>
                                        </m:sSub>
                                        <m:r>
                                          <a:rPr lang="pt-BR" i="1">
                                            <a:solidFill>
                                              <a:schemeClr val="tx1"/>
                                            </a:solidFill>
                                            <a:latin typeface="Cambria Math" panose="02040503050406030204" pitchFamily="18" charset="0"/>
                                          </a:rPr>
                                          <m:t>+</m:t>
                                        </m:r>
                                        <m:d>
                                          <m:dPr>
                                            <m:ctrlPr>
                                              <a:rPr lang="pt-BR" i="1">
                                                <a:solidFill>
                                                  <a:schemeClr val="tx1"/>
                                                </a:solidFill>
                                                <a:latin typeface="Cambria Math" panose="02040503050406030204" pitchFamily="18" charset="0"/>
                                              </a:rPr>
                                            </m:ctrlPr>
                                          </m:dPr>
                                          <m:e>
                                            <m:f>
                                              <m:fPr>
                                                <m:ctrlPr>
                                                  <a:rPr lang="pt-BR" i="1">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1−</m:t>
                                                </m:r>
                                                <m:r>
                                                  <a:rPr lang="pt-BR" i="1">
                                                    <a:solidFill>
                                                      <a:schemeClr val="tx1"/>
                                                    </a:solidFill>
                                                    <a:latin typeface="Cambria Math" panose="02040503050406030204" pitchFamily="18" charset="0"/>
                                                  </a:rPr>
                                                  <m:t>𝜖</m:t>
                                                </m:r>
                                              </m:num>
                                              <m:den>
                                                <m:r>
                                                  <a:rPr lang="pt-BR" i="1">
                                                    <a:solidFill>
                                                      <a:schemeClr val="tx1"/>
                                                    </a:solidFill>
                                                    <a:latin typeface="Cambria Math" panose="02040503050406030204" pitchFamily="18" charset="0"/>
                                                  </a:rPr>
                                                  <m:t>𝜖</m:t>
                                                </m:r>
                                              </m:den>
                                            </m:f>
                                          </m:e>
                                        </m:d>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𝑠</m:t>
                                            </m:r>
                                          </m:sub>
                                        </m:sSub>
                                        <m:sSub>
                                          <m:sSubPr>
                                            <m:ctrlPr>
                                              <a:rPr lang="pt-BR" i="1">
                                                <a:solidFill>
                                                  <a:schemeClr val="tx1"/>
                                                </a:solidFill>
                                                <a:latin typeface="Cambria Math" panose="02040503050406030204" pitchFamily="18" charset="0"/>
                                              </a:rPr>
                                            </m:ctrlPr>
                                          </m:sSubPr>
                                          <m:e>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𝜌</m:t>
                                                </m:r>
                                              </m:sub>
                                            </m:sSub>
                                          </m:e>
                                          <m:sub>
                                            <m:r>
                                              <a:rPr lang="pt-BR" i="1">
                                                <a:solidFill>
                                                  <a:schemeClr val="tx1"/>
                                                </a:solidFill>
                                                <a:latin typeface="Cambria Math" panose="02040503050406030204" pitchFamily="18" charset="0"/>
                                              </a:rPr>
                                              <m:t>𝑠</m:t>
                                            </m:r>
                                          </m:sub>
                                        </m:sSub>
                                      </m:e>
                                    </m:d>
                                  </m:den>
                                </m:f>
                                <m:r>
                                  <a:rPr lang="pt-BR" b="0" i="1" smtClean="0">
                                    <a:solidFill>
                                      <a:schemeClr val="tx1"/>
                                    </a:solidFill>
                                    <a:latin typeface="Cambria Math" panose="02040503050406030204" pitchFamily="18" charset="0"/>
                                  </a:rPr>
                                  <m:t>=</m:t>
                                </m:r>
                                <m:r>
                                  <a:rPr lang="pt-BR" b="0" i="1" smtClean="0">
                                    <a:solidFill>
                                      <a:schemeClr val="tx1"/>
                                    </a:solidFill>
                                    <a:latin typeface="Cambria Math" panose="02040503050406030204" pitchFamily="18" charset="0"/>
                                  </a:rPr>
                                  <m:t>𝛼</m:t>
                                </m:r>
                              </m:oMath>
                            </m:oMathPara>
                          </a14:m>
                          <a:endParaRPr lang="pt-BR" b="0" dirty="0" smtClean="0">
                            <a:solidFill>
                              <a:schemeClr val="tx1"/>
                            </a:solidFill>
                          </a:endParaRPr>
                        </a:p>
                        <a:p>
                          <a:endParaRPr lang="pt-B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pt-BR" i="1" smtClean="0">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𝑢</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𝑔</m:t>
                                        </m:r>
                                      </m:sub>
                                    </m:sSub>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𝑔</m:t>
                                            </m:r>
                                          </m:sub>
                                        </m:sSub>
                                      </m:sub>
                                    </m:sSub>
                                  </m:num>
                                  <m:den>
                                    <m:r>
                                      <a:rPr lang="pt-BR" i="1">
                                        <a:solidFill>
                                          <a:schemeClr val="tx1"/>
                                        </a:solidFill>
                                        <a:latin typeface="Cambria Math" panose="02040503050406030204" pitchFamily="18" charset="0"/>
                                      </a:rPr>
                                      <m:t>𝜖</m:t>
                                    </m:r>
                                    <m:d>
                                      <m:dPr>
                                        <m:begChr m:val="["/>
                                        <m:endChr m:val="]"/>
                                        <m:ctrlPr>
                                          <a:rPr lang="pt-BR" i="1">
                                            <a:solidFill>
                                              <a:schemeClr val="tx1"/>
                                            </a:solidFill>
                                            <a:latin typeface="Cambria Math" panose="02040503050406030204" pitchFamily="18" charset="0"/>
                                          </a:rPr>
                                        </m:ctrlPr>
                                      </m:dPr>
                                      <m:e>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𝑔</m:t>
                                            </m:r>
                                          </m:sub>
                                        </m:sSub>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𝑔</m:t>
                                                </m:r>
                                              </m:sub>
                                            </m:sSub>
                                          </m:sub>
                                        </m:sSub>
                                        <m:r>
                                          <a:rPr lang="pt-BR" i="1">
                                            <a:solidFill>
                                              <a:schemeClr val="tx1"/>
                                            </a:solidFill>
                                            <a:latin typeface="Cambria Math" panose="02040503050406030204" pitchFamily="18" charset="0"/>
                                          </a:rPr>
                                          <m:t>+</m:t>
                                        </m:r>
                                        <m:d>
                                          <m:dPr>
                                            <m:ctrlPr>
                                              <a:rPr lang="pt-BR" i="1">
                                                <a:solidFill>
                                                  <a:schemeClr val="tx1"/>
                                                </a:solidFill>
                                                <a:latin typeface="Cambria Math" panose="02040503050406030204" pitchFamily="18" charset="0"/>
                                              </a:rPr>
                                            </m:ctrlPr>
                                          </m:dPr>
                                          <m:e>
                                            <m:f>
                                              <m:fPr>
                                                <m:ctrlPr>
                                                  <a:rPr lang="pt-BR" i="1">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1−</m:t>
                                                </m:r>
                                                <m:r>
                                                  <a:rPr lang="pt-BR" i="1">
                                                    <a:solidFill>
                                                      <a:schemeClr val="tx1"/>
                                                    </a:solidFill>
                                                    <a:latin typeface="Cambria Math" panose="02040503050406030204" pitchFamily="18" charset="0"/>
                                                  </a:rPr>
                                                  <m:t>𝜖</m:t>
                                                </m:r>
                                              </m:num>
                                              <m:den>
                                                <m:r>
                                                  <a:rPr lang="pt-BR" i="1">
                                                    <a:solidFill>
                                                      <a:schemeClr val="tx1"/>
                                                    </a:solidFill>
                                                    <a:latin typeface="Cambria Math" panose="02040503050406030204" pitchFamily="18" charset="0"/>
                                                  </a:rPr>
                                                  <m:t>𝜖</m:t>
                                                </m:r>
                                              </m:den>
                                            </m:f>
                                          </m:e>
                                        </m:d>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𝑠</m:t>
                                            </m:r>
                                          </m:sub>
                                        </m:sSub>
                                        <m:sSub>
                                          <m:sSubPr>
                                            <m:ctrlPr>
                                              <a:rPr lang="pt-BR" i="1">
                                                <a:solidFill>
                                                  <a:schemeClr val="tx1"/>
                                                </a:solidFill>
                                                <a:latin typeface="Cambria Math" panose="02040503050406030204" pitchFamily="18" charset="0"/>
                                              </a:rPr>
                                            </m:ctrlPr>
                                          </m:sSubPr>
                                          <m:e>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𝜌</m:t>
                                                </m:r>
                                              </m:sub>
                                            </m:sSub>
                                          </m:e>
                                          <m:sub>
                                            <m:r>
                                              <a:rPr lang="pt-BR" i="1">
                                                <a:solidFill>
                                                  <a:schemeClr val="tx1"/>
                                                </a:solidFill>
                                                <a:latin typeface="Cambria Math" panose="02040503050406030204" pitchFamily="18" charset="0"/>
                                              </a:rPr>
                                              <m:t>𝑠</m:t>
                                            </m:r>
                                          </m:sub>
                                        </m:sSub>
                                      </m:e>
                                    </m:d>
                                  </m:den>
                                </m:f>
                                <m:r>
                                  <a:rPr lang="pt-BR" b="0" i="1" smtClean="0">
                                    <a:solidFill>
                                      <a:schemeClr val="tx1"/>
                                    </a:solidFill>
                                    <a:latin typeface="Cambria Math" panose="02040503050406030204" pitchFamily="18" charset="0"/>
                                  </a:rPr>
                                  <m:t>=</m:t>
                                </m:r>
                                <m:r>
                                  <a:rPr lang="pt-BR" b="0" i="1" smtClean="0">
                                    <a:solidFill>
                                      <a:schemeClr val="tx1"/>
                                    </a:solidFill>
                                    <a:latin typeface="Cambria Math" panose="02040503050406030204" pitchFamily="18" charset="0"/>
                                  </a:rPr>
                                  <m:t>𝛽</m:t>
                                </m:r>
                              </m:oMath>
                            </m:oMathPara>
                          </a14:m>
                          <a:endParaRPr lang="pt-BR" b="0" dirty="0" smtClean="0">
                            <a:solidFill>
                              <a:schemeClr val="tx1"/>
                            </a:solidFill>
                          </a:endParaRPr>
                        </a:p>
                        <a:p>
                          <a:endParaRPr lang="pt-B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pt-BR" b="0" i="1" smtClean="0">
                                        <a:solidFill>
                                          <a:schemeClr val="tx1"/>
                                        </a:solidFill>
                                        <a:latin typeface="Cambria Math" panose="02040503050406030204" pitchFamily="18" charset="0"/>
                                      </a:rPr>
                                    </m:ctrlPr>
                                  </m:fPr>
                                  <m:num>
                                    <m:r>
                                      <a:rPr lang="pt-BR" b="0" i="1" smtClean="0">
                                        <a:solidFill>
                                          <a:schemeClr val="tx1"/>
                                        </a:solidFill>
                                        <a:latin typeface="Cambria Math" panose="02040503050406030204" pitchFamily="18" charset="0"/>
                                      </a:rPr>
                                      <m:t>𝑄</m:t>
                                    </m:r>
                                    <m:r>
                                      <a:rPr lang="pt-BR" b="0" i="1" smtClean="0">
                                        <a:solidFill>
                                          <a:schemeClr val="tx1"/>
                                        </a:solidFill>
                                        <a:latin typeface="Cambria Math" panose="02040503050406030204" pitchFamily="18" charset="0"/>
                                      </a:rPr>
                                      <m:t>⋅</m:t>
                                    </m:r>
                                    <m:d>
                                      <m:dPr>
                                        <m:ctrlPr>
                                          <a:rPr lang="pt-BR" i="1">
                                            <a:solidFill>
                                              <a:schemeClr val="tx1"/>
                                            </a:solidFill>
                                            <a:latin typeface="Cambria Math" panose="02040503050406030204" pitchFamily="18" charset="0"/>
                                          </a:rPr>
                                        </m:ctrlPr>
                                      </m:dPr>
                                      <m:e>
                                        <m:f>
                                          <m:fPr>
                                            <m:ctrlPr>
                                              <a:rPr lang="pt-BR" i="1">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1−</m:t>
                                            </m:r>
                                            <m:r>
                                              <a:rPr lang="pt-BR" i="1">
                                                <a:solidFill>
                                                  <a:schemeClr val="tx1"/>
                                                </a:solidFill>
                                                <a:latin typeface="Cambria Math" panose="02040503050406030204" pitchFamily="18" charset="0"/>
                                              </a:rPr>
                                              <m:t>𝜖</m:t>
                                            </m:r>
                                          </m:num>
                                          <m:den>
                                            <m:r>
                                              <a:rPr lang="pt-BR" i="1">
                                                <a:solidFill>
                                                  <a:schemeClr val="tx1"/>
                                                </a:solidFill>
                                                <a:latin typeface="Cambria Math" panose="02040503050406030204" pitchFamily="18" charset="0"/>
                                              </a:rPr>
                                              <m:t>𝜖</m:t>
                                            </m:r>
                                          </m:den>
                                        </m:f>
                                      </m:e>
                                    </m:d>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𝑠</m:t>
                                        </m:r>
                                      </m:sub>
                                    </m:sSub>
                                  </m:num>
                                  <m:den>
                                    <m:d>
                                      <m:dPr>
                                        <m:begChr m:val="["/>
                                        <m:endChr m:val="]"/>
                                        <m:ctrlPr>
                                          <a:rPr lang="pt-BR" i="1">
                                            <a:solidFill>
                                              <a:schemeClr val="tx1"/>
                                            </a:solidFill>
                                            <a:latin typeface="Cambria Math" panose="02040503050406030204" pitchFamily="18" charset="0"/>
                                          </a:rPr>
                                        </m:ctrlPr>
                                      </m:dPr>
                                      <m:e>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𝑔</m:t>
                                            </m:r>
                                          </m:sub>
                                        </m:sSub>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𝑔</m:t>
                                                </m:r>
                                              </m:sub>
                                            </m:sSub>
                                          </m:sub>
                                        </m:sSub>
                                        <m:r>
                                          <a:rPr lang="pt-BR" i="1">
                                            <a:solidFill>
                                              <a:schemeClr val="tx1"/>
                                            </a:solidFill>
                                            <a:latin typeface="Cambria Math" panose="02040503050406030204" pitchFamily="18" charset="0"/>
                                          </a:rPr>
                                          <m:t>+</m:t>
                                        </m:r>
                                        <m:d>
                                          <m:dPr>
                                            <m:ctrlPr>
                                              <a:rPr lang="pt-BR" i="1">
                                                <a:solidFill>
                                                  <a:schemeClr val="tx1"/>
                                                </a:solidFill>
                                                <a:latin typeface="Cambria Math" panose="02040503050406030204" pitchFamily="18" charset="0"/>
                                              </a:rPr>
                                            </m:ctrlPr>
                                          </m:dPr>
                                          <m:e>
                                            <m:f>
                                              <m:fPr>
                                                <m:ctrlPr>
                                                  <a:rPr lang="pt-BR" i="1">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1−</m:t>
                                                </m:r>
                                                <m:r>
                                                  <a:rPr lang="pt-BR" i="1">
                                                    <a:solidFill>
                                                      <a:schemeClr val="tx1"/>
                                                    </a:solidFill>
                                                    <a:latin typeface="Cambria Math" panose="02040503050406030204" pitchFamily="18" charset="0"/>
                                                  </a:rPr>
                                                  <m:t>𝜖</m:t>
                                                </m:r>
                                              </m:num>
                                              <m:den>
                                                <m:r>
                                                  <a:rPr lang="pt-BR" i="1">
                                                    <a:solidFill>
                                                      <a:schemeClr val="tx1"/>
                                                    </a:solidFill>
                                                    <a:latin typeface="Cambria Math" panose="02040503050406030204" pitchFamily="18" charset="0"/>
                                                  </a:rPr>
                                                  <m:t>𝜖</m:t>
                                                </m:r>
                                              </m:den>
                                            </m:f>
                                          </m:e>
                                        </m:d>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𝜌</m:t>
                                            </m:r>
                                          </m:e>
                                          <m:sub>
                                            <m:r>
                                              <a:rPr lang="pt-BR" i="1">
                                                <a:solidFill>
                                                  <a:schemeClr val="tx1"/>
                                                </a:solidFill>
                                                <a:latin typeface="Cambria Math" panose="02040503050406030204" pitchFamily="18" charset="0"/>
                                              </a:rPr>
                                              <m:t>𝑠</m:t>
                                            </m:r>
                                          </m:sub>
                                        </m:sSub>
                                        <m:sSub>
                                          <m:sSubPr>
                                            <m:ctrlPr>
                                              <a:rPr lang="pt-BR" i="1">
                                                <a:solidFill>
                                                  <a:schemeClr val="tx1"/>
                                                </a:solidFill>
                                                <a:latin typeface="Cambria Math" panose="02040503050406030204" pitchFamily="18" charset="0"/>
                                              </a:rPr>
                                            </m:ctrlPr>
                                          </m:sSubPr>
                                          <m:e>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𝜌</m:t>
                                                </m:r>
                                              </m:sub>
                                            </m:sSub>
                                          </m:e>
                                          <m:sub>
                                            <m:r>
                                              <a:rPr lang="pt-BR" i="1">
                                                <a:solidFill>
                                                  <a:schemeClr val="tx1"/>
                                                </a:solidFill>
                                                <a:latin typeface="Cambria Math" panose="02040503050406030204" pitchFamily="18" charset="0"/>
                                              </a:rPr>
                                              <m:t>𝑠</m:t>
                                            </m:r>
                                          </m:sub>
                                        </m:sSub>
                                      </m:e>
                                    </m:d>
                                  </m:den>
                                </m:f>
                                <m:r>
                                  <a:rPr lang="pt-BR" b="0" i="1" smtClean="0">
                                    <a:solidFill>
                                      <a:schemeClr val="tx1"/>
                                    </a:solidFill>
                                    <a:latin typeface="Cambria Math" panose="02040503050406030204" pitchFamily="18" charset="0"/>
                                  </a:rPr>
                                  <m:t>=</m:t>
                                </m:r>
                                <m:r>
                                  <a:rPr lang="pt-BR" b="0" i="1" smtClean="0">
                                    <a:solidFill>
                                      <a:schemeClr val="tx1"/>
                                    </a:solidFill>
                                    <a:latin typeface="Cambria Math" panose="02040503050406030204" pitchFamily="18" charset="0"/>
                                  </a:rPr>
                                  <m:t>𝛾</m:t>
                                </m:r>
                              </m:oMath>
                            </m:oMathPara>
                          </a14:m>
                          <a:endParaRPr lang="pt-BR" b="0" dirty="0" smtClean="0">
                            <a:solidFill>
                              <a:schemeClr val="tx1"/>
                            </a:solidFill>
                          </a:endParaRPr>
                        </a:p>
                        <a:p>
                          <a:endParaRPr lang="pt-B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3882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m:t>
                                        </m:r>
                                      </m:e>
                                      <m:sup>
                                        <m:r>
                                          <a:rPr lang="pt-BR" sz="1800" b="0" i="1" smtClean="0">
                                            <a:solidFill>
                                              <a:schemeClr val="tx1"/>
                                            </a:solidFill>
                                            <a:latin typeface="Cambria Math" panose="02040503050406030204" pitchFamily="18" charset="0"/>
                                          </a:rPr>
                                          <m:t>2</m:t>
                                        </m:r>
                                      </m:sup>
                                    </m:sSup>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r>
                                      <a:rPr lang="pt-BR" sz="1800" b="0" i="1" smtClean="0">
                                        <a:solidFill>
                                          <a:schemeClr val="tx1"/>
                                        </a:solidFill>
                                        <a:latin typeface="Cambria Math" panose="02040503050406030204" pitchFamily="18" charset="0"/>
                                      </a:rPr>
                                      <m:t>)</m:t>
                                    </m:r>
                                  </m:num>
                                  <m:den>
                                    <m:r>
                                      <a:rPr lang="pt-BR" sz="1800" b="0" i="1" smtClean="0">
                                        <a:solidFill>
                                          <a:schemeClr val="tx1"/>
                                        </a:solidFill>
                                        <a:latin typeface="Cambria Math" panose="02040503050406030204" pitchFamily="18" charset="0"/>
                                      </a:rPr>
                                      <m:t>𝜕</m:t>
                                    </m:r>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𝑧</m:t>
                                        </m:r>
                                      </m:e>
                                      <m:sup>
                                        <m:r>
                                          <a:rPr lang="pt-BR" sz="1800" b="0" i="1" smtClean="0">
                                            <a:solidFill>
                                              <a:schemeClr val="tx1"/>
                                            </a:solidFill>
                                            <a:latin typeface="Cambria Math" panose="02040503050406030204" pitchFamily="18" charset="0"/>
                                          </a:rPr>
                                          <m:t>2</m:t>
                                        </m:r>
                                      </m:sup>
                                    </m:sSup>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e>
                                    </m:d>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𝑞</m:t>
                                    </m:r>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B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B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2526089386"/>
                  </p:ext>
                </p:extLst>
              </p:nvPr>
            </p:nvGraphicFramePr>
            <p:xfrm>
              <a:off x="941230" y="1514243"/>
              <a:ext cx="10412570" cy="4860799"/>
            </p:xfrm>
            <a:graphic>
              <a:graphicData uri="http://schemas.openxmlformats.org/drawingml/2006/table">
                <a:tbl>
                  <a:tblPr firstRow="1" bandRow="1">
                    <a:tableStyleId>{5C22544A-7EE6-4342-B048-85BDC9FD1C3A}</a:tableStyleId>
                  </a:tblPr>
                  <a:tblGrid>
                    <a:gridCol w="3623977"/>
                    <a:gridCol w="3435028"/>
                    <a:gridCol w="3353565"/>
                  </a:tblGrid>
                  <a:tr h="1550929">
                    <a:tc gridSpan="3">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9" t="-392" r="-117" b="-213725"/>
                          </a:stretch>
                        </a:blipFill>
                      </a:tcPr>
                    </a:tc>
                    <a:tc hMerge="1">
                      <a:txBody>
                        <a:bodyPr/>
                        <a:lstStyle/>
                        <a:p>
                          <a:endParaRPr lang="pt-BR"/>
                        </a:p>
                      </a:txBody>
                      <a:tcPr/>
                    </a:tc>
                    <a:tc hMerge="1">
                      <a:txBody>
                        <a:bodyPr/>
                        <a:lstStyle/>
                        <a:p>
                          <a:endParaRPr lang="pt-BR" dirty="0"/>
                        </a:p>
                      </a:txBody>
                      <a:tcPr/>
                    </a:tc>
                  </a:tr>
                  <a:tr h="2071041">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68" t="-75294" r="-187563" b="-60294"/>
                          </a:stretch>
                        </a:blipFill>
                      </a:tcPr>
                    </a:tc>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5674" t="-75294" r="-97872" b="-60294"/>
                          </a:stretch>
                        </a:blipFill>
                      </a:tcPr>
                    </a:tc>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10909" t="-75294" r="-364" b="-60294"/>
                          </a:stretch>
                        </a:blipFill>
                      </a:tcPr>
                    </a:tc>
                  </a:tr>
                  <a:tr h="1238829">
                    <a:tc gridSpan="3">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9" t="-293596" r="-117" b="-985"/>
                          </a:stretch>
                        </a:blipFill>
                      </a:tcPr>
                    </a:tc>
                    <a:tc hMerge="1">
                      <a:txBody>
                        <a:bodyPr/>
                        <a:lstStyle/>
                        <a:p>
                          <a:endParaRPr lang="pt-B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t-B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Tree>
    <p:extLst>
      <p:ext uri="{BB962C8B-B14F-4D97-AF65-F5344CB8AC3E}">
        <p14:creationId xmlns:p14="http://schemas.microsoft.com/office/powerpoint/2010/main" val="1815878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199" y="365125"/>
            <a:ext cx="10572483" cy="1325563"/>
          </a:xfrm>
        </p:spPr>
        <p:txBody>
          <a:bodyPr>
            <a:normAutofit/>
          </a:bodyPr>
          <a:lstStyle/>
          <a:p>
            <a:r>
              <a:rPr lang="pt-BR" sz="4000" dirty="0" smtClean="0"/>
              <a:t>Temperatura em um volume interno (P = 2:N-1)</a:t>
            </a:r>
            <a:endParaRPr lang="pt-BR" sz="4000" dirty="0"/>
          </a:p>
        </p:txBody>
      </p:sp>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1045085602"/>
                  </p:ext>
                </p:extLst>
              </p:nvPr>
            </p:nvGraphicFramePr>
            <p:xfrm>
              <a:off x="963052" y="1690688"/>
              <a:ext cx="10653691" cy="3247482"/>
            </p:xfrm>
            <a:graphic>
              <a:graphicData uri="http://schemas.openxmlformats.org/drawingml/2006/table">
                <a:tbl>
                  <a:tblPr firstRow="1" bandRow="1">
                    <a:tableStyleId>{5C22544A-7EE6-4342-B048-85BDC9FD1C3A}</a:tableStyleId>
                  </a:tblPr>
                  <a:tblGrid>
                    <a:gridCol w="7318063"/>
                    <a:gridCol w="3335628"/>
                  </a:tblGrid>
                  <a:tr h="812007">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m:t>
                                        </m:r>
                                      </m:e>
                                      <m:sup>
                                        <m:r>
                                          <a:rPr lang="pt-BR" sz="1800" b="0" i="1" smtClean="0">
                                            <a:solidFill>
                                              <a:schemeClr val="tx1"/>
                                            </a:solidFill>
                                            <a:latin typeface="Cambria Math" panose="02040503050406030204" pitchFamily="18" charset="0"/>
                                          </a:rPr>
                                          <m:t>2</m:t>
                                        </m:r>
                                      </m:sup>
                                    </m:sSup>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r>
                                      <a:rPr lang="pt-BR" sz="1800" b="0" i="1" smtClean="0">
                                        <a:solidFill>
                                          <a:schemeClr val="tx1"/>
                                        </a:solidFill>
                                        <a:latin typeface="Cambria Math" panose="02040503050406030204" pitchFamily="18" charset="0"/>
                                      </a:rPr>
                                      <m:t>)</m:t>
                                    </m:r>
                                  </m:num>
                                  <m:den>
                                    <m:r>
                                      <a:rPr lang="pt-BR" sz="1800" b="0" i="1" smtClean="0">
                                        <a:solidFill>
                                          <a:schemeClr val="tx1"/>
                                        </a:solidFill>
                                        <a:latin typeface="Cambria Math" panose="02040503050406030204" pitchFamily="18" charset="0"/>
                                      </a:rPr>
                                      <m:t>𝜕</m:t>
                                    </m:r>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𝑧</m:t>
                                        </m:r>
                                      </m:e>
                                      <m:sup>
                                        <m:r>
                                          <a:rPr lang="pt-BR" sz="1800" b="0" i="1" smtClean="0">
                                            <a:solidFill>
                                              <a:schemeClr val="tx1"/>
                                            </a:solidFill>
                                            <a:latin typeface="Cambria Math" panose="02040503050406030204" pitchFamily="18" charset="0"/>
                                          </a:rPr>
                                          <m:t>2</m:t>
                                        </m:r>
                                      </m:sup>
                                    </m:sSup>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e>
                                    </m:d>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𝑞</m:t>
                                    </m:r>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b="0" dirty="0" smtClean="0">
                              <a:solidFill>
                                <a:schemeClr val="tx1"/>
                              </a:solidFill>
                            </a:rPr>
                            <a:t>Assumindo que</a:t>
                          </a:r>
                          <a:r>
                            <a:rPr lang="pt-BR" b="0" baseline="0" dirty="0" smtClean="0">
                              <a:solidFill>
                                <a:schemeClr val="tx1"/>
                              </a:solidFill>
                            </a:rPr>
                            <a:t> a densidade varia pouco com o tempo e com z.</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𝛼</m:t>
                                </m:r>
                                <m:d>
                                  <m:dPr>
                                    <m:ctrlPr>
                                      <a:rPr lang="pt-BR" sz="1800" b="0" i="1" smtClean="0">
                                        <a:solidFill>
                                          <a:schemeClr val="tx1"/>
                                        </a:solidFill>
                                        <a:latin typeface="Cambria Math" panose="02040503050406030204" pitchFamily="18" charset="0"/>
                                      </a:rPr>
                                    </m:ctrlPr>
                                  </m:dPr>
                                  <m:e>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𝑤</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𝑤</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i="1">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𝑃</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𝛼</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𝑤</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𝛽</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𝑤</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i="1">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𝑃</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𝛼</m:t>
                                    </m:r>
                                  </m:num>
                                  <m:den>
                                    <m:r>
                                      <m:rPr>
                                        <m:sty m:val="p"/>
                                      </m:rPr>
                                      <a:rPr lang="pt-BR" sz="1800" b="0" i="0" smtClean="0">
                                        <a:solidFill>
                                          <a:schemeClr val="tx1"/>
                                        </a:solidFill>
                                        <a:latin typeface="Cambria Math" panose="02040503050406030204" pitchFamily="18" charset="0"/>
                                      </a:rPr>
                                      <m:t>Δ</m:t>
                                    </m:r>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𝑧</m:t>
                                        </m:r>
                                      </m:e>
                                      <m:sup>
                                        <m:r>
                                          <a:rPr lang="pt-BR" sz="1800" b="0" i="1" smtClean="0">
                                            <a:solidFill>
                                              <a:schemeClr val="tx1"/>
                                            </a:solidFill>
                                            <a:latin typeface="Cambria Math" panose="02040503050406030204" pitchFamily="18" charset="0"/>
                                          </a:rPr>
                                          <m:t>2</m:t>
                                        </m:r>
                                      </m:sup>
                                    </m:sSup>
                                  </m:den>
                                </m:f>
                                <m:d>
                                  <m:dPr>
                                    <m:ctrlPr>
                                      <a:rPr lang="pt-BR" sz="1800" b="0" i="1" smtClean="0">
                                        <a:solidFill>
                                          <a:schemeClr val="tx1"/>
                                        </a:solidFill>
                                        <a:latin typeface="Cambria Math" panose="02040503050406030204" pitchFamily="18" charset="0"/>
                                      </a:rPr>
                                    </m:ctrlPr>
                                  </m:d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r>
                                          <a:rPr lang="pt-BR" sz="1800" b="0" i="1" smtClean="0">
                                            <a:solidFill>
                                              <a:schemeClr val="tx1"/>
                                            </a:solidFill>
                                            <a:latin typeface="Cambria Math" panose="02040503050406030204" pitchFamily="18" charset="0"/>
                                          </a:rPr>
                                          <m:t>+1</m:t>
                                        </m:r>
                                      </m:sub>
                                    </m:sSub>
                                    <m:r>
                                      <a:rPr lang="pt-BR" sz="1800" b="0" i="1" smtClean="0">
                                        <a:solidFill>
                                          <a:schemeClr val="tx1"/>
                                        </a:solidFill>
                                        <a:latin typeface="Cambria Math" panose="02040503050406030204" pitchFamily="18" charset="0"/>
                                      </a:rPr>
                                      <m:t>−2</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sub>
                                    </m:sSub>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r>
                                          <a:rPr lang="pt-BR" sz="1800" b="0" i="1" smtClean="0">
                                            <a:solidFill>
                                              <a:schemeClr val="tx1"/>
                                            </a:solidFill>
                                            <a:latin typeface="Cambria Math" panose="02040503050406030204" pitchFamily="18" charset="0"/>
                                          </a:rPr>
                                          <m:t>−1</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𝛽</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sub>
                                    </m:sSub>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r>
                                          <a:rPr lang="pt-BR" sz="1800" b="0" i="1" smtClean="0">
                                            <a:solidFill>
                                              <a:schemeClr val="tx1"/>
                                            </a:solidFill>
                                            <a:latin typeface="Cambria Math" panose="02040503050406030204" pitchFamily="18" charset="0"/>
                                          </a:rPr>
                                          <m:t>−1</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i="1">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𝑃</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smtClean="0">
                              <a:solidFill>
                                <a:schemeClr val="tx1"/>
                              </a:solidFill>
                            </a:rPr>
                            <a:t>Aproximação de primeira ordem para os termos advectivo e dispersivo.</a:t>
                          </a: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1045085602"/>
                  </p:ext>
                </p:extLst>
              </p:nvPr>
            </p:nvGraphicFramePr>
            <p:xfrm>
              <a:off x="963052" y="1690688"/>
              <a:ext cx="10653691" cy="3247482"/>
            </p:xfrm>
            <a:graphic>
              <a:graphicData uri="http://schemas.openxmlformats.org/drawingml/2006/table">
                <a:tbl>
                  <a:tblPr firstRow="1" bandRow="1">
                    <a:tableStyleId>{5C22544A-7EE6-4342-B048-85BDC9FD1C3A}</a:tableStyleId>
                  </a:tblPr>
                  <a:tblGrid>
                    <a:gridCol w="7318063"/>
                    <a:gridCol w="3335628"/>
                  </a:tblGrid>
                  <a:tr h="812007">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746" r="-45795" b="-309701"/>
                          </a:stretch>
                        </a:blipFill>
                      </a:tcPr>
                    </a:tc>
                    <a:tc>
                      <a:txBody>
                        <a:bodyPr/>
                        <a:lstStyle/>
                        <a:p>
                          <a:r>
                            <a:rPr lang="pt-BR" b="0" dirty="0" smtClean="0">
                              <a:solidFill>
                                <a:schemeClr val="tx1"/>
                              </a:solidFill>
                            </a:rPr>
                            <a:t>Assumindo que</a:t>
                          </a:r>
                          <a:r>
                            <a:rPr lang="pt-BR" b="0" baseline="0" dirty="0" smtClean="0">
                              <a:solidFill>
                                <a:schemeClr val="tx1"/>
                              </a:solidFill>
                            </a:rPr>
                            <a:t> a densidade varia pouco com o tempo e com z.</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16379" r="-45795" b="-257759"/>
                          </a:stretch>
                        </a:blipFill>
                      </a:tcPr>
                    </a:tc>
                    <a:tc>
                      <a:txBody>
                        <a:bodyPr/>
                        <a:lstStyle/>
                        <a:p>
                          <a:endParaRPr lang="pt-BR"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87313" r="-45795" b="-123134"/>
                          </a:stretch>
                        </a:blip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4400">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256667" r="-45795" b="-1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smtClean="0">
                              <a:solidFill>
                                <a:schemeClr val="tx1"/>
                              </a:solidFill>
                            </a:rPr>
                            <a:t>Aproximação de primeira ordem para os termos advectivo e dispersivo.</a:t>
                          </a: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Tree>
    <p:extLst>
      <p:ext uri="{BB962C8B-B14F-4D97-AF65-F5344CB8AC3E}">
        <p14:creationId xmlns:p14="http://schemas.microsoft.com/office/powerpoint/2010/main" val="3098020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10515600" cy="1325563"/>
          </a:xfrm>
        </p:spPr>
        <p:txBody>
          <a:bodyPr/>
          <a:lstStyle/>
          <a:p>
            <a:r>
              <a:rPr lang="pt-BR" dirty="0" smtClean="0"/>
              <a:t>Temperatura no primeiro volume (P = 1)</a:t>
            </a:r>
            <a:endParaRPr lang="pt-BR" dirty="0"/>
          </a:p>
        </p:txBody>
      </p:sp>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3547265046"/>
                  </p:ext>
                </p:extLst>
              </p:nvPr>
            </p:nvGraphicFramePr>
            <p:xfrm>
              <a:off x="963052" y="1690688"/>
              <a:ext cx="10653691" cy="3751218"/>
            </p:xfrm>
            <a:graphic>
              <a:graphicData uri="http://schemas.openxmlformats.org/drawingml/2006/table">
                <a:tbl>
                  <a:tblPr firstRow="1" bandRow="1">
                    <a:tableStyleId>{5C22544A-7EE6-4342-B048-85BDC9FD1C3A}</a:tableStyleId>
                  </a:tblPr>
                  <a:tblGrid>
                    <a:gridCol w="7318063"/>
                    <a:gridCol w="3335628"/>
                  </a:tblGrid>
                  <a:tr h="812007">
                    <a:tc>
                      <a:txBody>
                        <a:bodyPr/>
                        <a:lstStyle/>
                        <a:p>
                          <a:pPr algn="l"/>
                          <a14:m>
                            <m:oMathPara xmlns:m="http://schemas.openxmlformats.org/officeDocument/2006/math">
                              <m:oMathParaPr>
                                <m:jc m:val="left"/>
                              </m:oMathParaPr>
                              <m:oMath xmlns:m="http://schemas.openxmlformats.org/officeDocument/2006/math">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a:solidFill>
                                          <a:schemeClr val="tx1"/>
                                        </a:solidFill>
                                        <a:latin typeface="Cambria Math" panose="02040503050406030204" pitchFamily="18" charset="0"/>
                                      </a:rPr>
                                    </m:ctrlPr>
                                  </m:sSubPr>
                                  <m:e>
                                    <m:d>
                                      <m:dPr>
                                        <m:begChr m:val=""/>
                                        <m:endChr m:val="|"/>
                                        <m:ctrlPr>
                                          <a:rPr lang="pt-BR" sz="1800" b="0" i="1">
                                            <a:solidFill>
                                              <a:schemeClr val="tx1"/>
                                            </a:solidFill>
                                            <a:latin typeface="Cambria Math" panose="02040503050406030204" pitchFamily="18" charset="0"/>
                                          </a:rPr>
                                        </m:ctrlPr>
                                      </m:dPr>
                                      <m:e>
                                        <m:r>
                                          <a:rPr lang="pt-BR" sz="1800" b="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r>
                                  <a:rPr lang="pt-BR" sz="180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𝜖</m:t>
                                </m:r>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𝑓</m:t>
                                    </m:r>
                                  </m:sub>
                                </m:sSub>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b="0" dirty="0" smtClean="0">
                              <a:solidFill>
                                <a:schemeClr val="tx1"/>
                              </a:solidFill>
                            </a:rPr>
                            <a:t>Assumindo que</a:t>
                          </a:r>
                          <a:r>
                            <a:rPr lang="pt-BR" b="0" baseline="0" dirty="0" smtClean="0">
                              <a:solidFill>
                                <a:schemeClr val="tx1"/>
                              </a:solidFill>
                            </a:rPr>
                            <a:t> a densidade varia pouco com o tempo e com z.</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1</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𝛼</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𝛽</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1</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b="0" dirty="0" smtClean="0">
                              <a:solidFill>
                                <a:schemeClr val="tx1"/>
                              </a:solidFill>
                            </a:rPr>
                            <a:t>P = 1</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1</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1</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1</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𝜖</m:t>
                                    </m:r>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𝑓</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1</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1</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𝑧</m:t>
                                        </m:r>
                                      </m:e>
                                      <m:sup>
                                        <m:r>
                                          <a:rPr lang="pt-BR" sz="1800" b="0" i="1" smtClean="0">
                                            <a:solidFill>
                                              <a:schemeClr val="tx1"/>
                                            </a:solidFill>
                                            <a:latin typeface="Cambria Math" panose="02040503050406030204" pitchFamily="18" charset="0"/>
                                          </a:rPr>
                                          <m:t>2</m:t>
                                        </m:r>
                                      </m:sup>
                                    </m:sSup>
                                  </m:den>
                                </m:f>
                                <m:r>
                                  <a:rPr lang="pt-BR" sz="1800" b="0" i="1" smtClean="0">
                                    <a:solidFill>
                                      <a:schemeClr val="tx1"/>
                                    </a:solidFill>
                                    <a:latin typeface="Cambria Math" panose="02040503050406030204" pitchFamily="18" charset="0"/>
                                  </a:rPr>
                                  <m:t>⋅</m:t>
                                </m:r>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r>
                                              <a:rPr lang="pt-BR" sz="1800" b="0" i="1" smtClean="0">
                                                <a:solidFill>
                                                  <a:schemeClr val="tx1"/>
                                                </a:solidFill>
                                                <a:latin typeface="Cambria Math" panose="02040503050406030204" pitchFamily="18" charset="0"/>
                                              </a:rPr>
                                              <m:t>+1</m:t>
                                            </m:r>
                                          </m:sub>
                                        </m:sSub>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𝜖</m:t>
                                    </m:r>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𝑓</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1</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3547265046"/>
                  </p:ext>
                </p:extLst>
              </p:nvPr>
            </p:nvGraphicFramePr>
            <p:xfrm>
              <a:off x="963052" y="1690688"/>
              <a:ext cx="10653691" cy="3751218"/>
            </p:xfrm>
            <a:graphic>
              <a:graphicData uri="http://schemas.openxmlformats.org/drawingml/2006/table">
                <a:tbl>
                  <a:tblPr firstRow="1" bandRow="1">
                    <a:tableStyleId>{5C22544A-7EE6-4342-B048-85BDC9FD1C3A}</a:tableStyleId>
                  </a:tblPr>
                  <a:tblGrid>
                    <a:gridCol w="7318063"/>
                    <a:gridCol w="3335628"/>
                  </a:tblGrid>
                  <a:tr h="812007">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752" r="-45795" b="-364662"/>
                          </a:stretch>
                        </a:blipFill>
                      </a:tcPr>
                    </a:tc>
                    <a:tc>
                      <a:txBody>
                        <a:bodyPr/>
                        <a:lstStyle/>
                        <a:p>
                          <a:r>
                            <a:rPr lang="pt-BR" b="0" dirty="0" smtClean="0">
                              <a:solidFill>
                                <a:schemeClr val="tx1"/>
                              </a:solidFill>
                            </a:rPr>
                            <a:t>Assumindo que</a:t>
                          </a:r>
                          <a:r>
                            <a:rPr lang="pt-BR" b="0" baseline="0" dirty="0" smtClean="0">
                              <a:solidFill>
                                <a:schemeClr val="tx1"/>
                              </a:solidFill>
                            </a:rPr>
                            <a:t> a densidade varia pouco com o tempo e com z.</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14530" r="-45795" b="-314530"/>
                          </a:stretch>
                        </a:blipFill>
                      </a:tcPr>
                    </a:tc>
                    <a:tc>
                      <a:txBody>
                        <a:bodyPr/>
                        <a:lstStyle/>
                        <a:p>
                          <a:r>
                            <a:rPr lang="pt-BR" b="0" dirty="0" smtClean="0">
                              <a:solidFill>
                                <a:schemeClr val="tx1"/>
                              </a:solidFill>
                            </a:rPr>
                            <a:t>P = 1</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88722" r="-45795" b="-176692"/>
                          </a:stretch>
                        </a:blip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328205" r="-45795" b="-10085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431897" r="-45795" b="-172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Tree>
    <p:extLst>
      <p:ext uri="{BB962C8B-B14F-4D97-AF65-F5344CB8AC3E}">
        <p14:creationId xmlns:p14="http://schemas.microsoft.com/office/powerpoint/2010/main" val="14780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468639"/>
            <a:ext cx="12192000" cy="1515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a:spLocks noGrp="1"/>
          </p:cNvSpPr>
          <p:nvPr>
            <p:ph type="title"/>
          </p:nvPr>
        </p:nvSpPr>
        <p:spPr>
          <a:xfrm>
            <a:off x="838200" y="554908"/>
            <a:ext cx="10515600" cy="1325563"/>
          </a:xfrm>
        </p:spPr>
        <p:txBody>
          <a:bodyPr>
            <a:normAutofit/>
          </a:bodyPr>
          <a:lstStyle/>
          <a:p>
            <a:pPr algn="just"/>
            <a:r>
              <a:rPr lang="pt-BR" dirty="0"/>
              <a:t>Desidratação de Gás Natural </a:t>
            </a:r>
            <a:r>
              <a:rPr lang="pt-BR" i="1" dirty="0"/>
              <a:t>(PPP offshore)</a:t>
            </a:r>
            <a:endParaRPr lang="pt-BR" dirty="0"/>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t="2306"/>
          <a:stretch/>
        </p:blipFill>
        <p:spPr>
          <a:xfrm>
            <a:off x="2496369" y="2045723"/>
            <a:ext cx="7199263" cy="4317044"/>
          </a:xfrm>
          <a:prstGeom prst="rect">
            <a:avLst/>
          </a:prstGeom>
        </p:spPr>
      </p:pic>
      <p:sp>
        <p:nvSpPr>
          <p:cNvPr id="7" name="Retângulo 6"/>
          <p:cNvSpPr/>
          <p:nvPr/>
        </p:nvSpPr>
        <p:spPr>
          <a:xfrm>
            <a:off x="9675464" y="4078339"/>
            <a:ext cx="2002342" cy="2246769"/>
          </a:xfrm>
          <a:prstGeom prst="rect">
            <a:avLst/>
          </a:prstGeom>
        </p:spPr>
        <p:txBody>
          <a:bodyPr wrap="square">
            <a:spAutoFit/>
          </a:bodyPr>
          <a:lstStyle/>
          <a:p>
            <a:r>
              <a:rPr lang="en-US" sz="1400" i="1" dirty="0">
                <a:solidFill>
                  <a:schemeClr val="bg2">
                    <a:lumMod val="50000"/>
                  </a:schemeClr>
                </a:solidFill>
              </a:rPr>
              <a:t>Campbell, J.M., Gas Conditioning and Processing, Volume 2: The Equipment Modules</a:t>
            </a:r>
            <a:r>
              <a:rPr lang="en-US" sz="1400" i="1" dirty="0" smtClean="0">
                <a:solidFill>
                  <a:schemeClr val="bg2">
                    <a:lumMod val="50000"/>
                  </a:schemeClr>
                </a:solidFill>
              </a:rPr>
              <a:t>, </a:t>
            </a:r>
            <a:r>
              <a:rPr lang="en-US" sz="1400" i="1" dirty="0">
                <a:solidFill>
                  <a:schemeClr val="bg2">
                    <a:lumMod val="50000"/>
                  </a:schemeClr>
                </a:solidFill>
              </a:rPr>
              <a:t>9</a:t>
            </a:r>
            <a:r>
              <a:rPr lang="en-US" sz="1400" i="1" baseline="30000" dirty="0">
                <a:solidFill>
                  <a:schemeClr val="bg2">
                    <a:lumMod val="50000"/>
                  </a:schemeClr>
                </a:solidFill>
              </a:rPr>
              <a:t>th</a:t>
            </a:r>
            <a:r>
              <a:rPr lang="en-US" sz="1400" i="1" dirty="0">
                <a:solidFill>
                  <a:schemeClr val="bg2">
                    <a:lumMod val="50000"/>
                  </a:schemeClr>
                </a:solidFill>
              </a:rPr>
              <a:t> Edition, 2</a:t>
            </a:r>
            <a:r>
              <a:rPr lang="en-US" sz="1400" i="1" baseline="30000" dirty="0">
                <a:solidFill>
                  <a:schemeClr val="bg2">
                    <a:lumMod val="50000"/>
                  </a:schemeClr>
                </a:solidFill>
              </a:rPr>
              <a:t>nd</a:t>
            </a:r>
            <a:r>
              <a:rPr lang="en-US" sz="1400" i="1" dirty="0">
                <a:solidFill>
                  <a:schemeClr val="bg2">
                    <a:lumMod val="50000"/>
                  </a:schemeClr>
                </a:solidFill>
              </a:rPr>
              <a:t> Printing, Editors Hubbard, R. and Snow–McGregor, K., Campbell Petroleum Series, Norman, Oklahoma, 2014.</a:t>
            </a:r>
            <a:endParaRPr lang="pt-BR" sz="1400" i="1" dirty="0">
              <a:solidFill>
                <a:schemeClr val="bg2">
                  <a:lumMod val="50000"/>
                </a:schemeClr>
              </a:solidFill>
            </a:endParaRPr>
          </a:p>
        </p:txBody>
      </p:sp>
    </p:spTree>
    <p:extLst>
      <p:ext uri="{BB962C8B-B14F-4D97-AF65-F5344CB8AC3E}">
        <p14:creationId xmlns:p14="http://schemas.microsoft.com/office/powerpoint/2010/main" val="957607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10515600" cy="1325563"/>
          </a:xfrm>
        </p:spPr>
        <p:txBody>
          <a:bodyPr/>
          <a:lstStyle/>
          <a:p>
            <a:r>
              <a:rPr lang="pt-BR" dirty="0" smtClean="0"/>
              <a:t>Temperatura no primeiro volume (P = 1)</a:t>
            </a:r>
            <a:endParaRPr lang="pt-BR" dirty="0"/>
          </a:p>
        </p:txBody>
      </p:sp>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3547265046"/>
                  </p:ext>
                </p:extLst>
              </p:nvPr>
            </p:nvGraphicFramePr>
            <p:xfrm>
              <a:off x="963052" y="1690688"/>
              <a:ext cx="10653691" cy="3751218"/>
            </p:xfrm>
            <a:graphic>
              <a:graphicData uri="http://schemas.openxmlformats.org/drawingml/2006/table">
                <a:tbl>
                  <a:tblPr firstRow="1" bandRow="1">
                    <a:tableStyleId>{5C22544A-7EE6-4342-B048-85BDC9FD1C3A}</a:tableStyleId>
                  </a:tblPr>
                  <a:tblGrid>
                    <a:gridCol w="7318063"/>
                    <a:gridCol w="3335628"/>
                  </a:tblGrid>
                  <a:tr h="812007">
                    <a:tc>
                      <a:txBody>
                        <a:bodyPr/>
                        <a:lstStyle/>
                        <a:p>
                          <a:pPr algn="l"/>
                          <a14:m>
                            <m:oMathPara xmlns:m="http://schemas.openxmlformats.org/officeDocument/2006/math">
                              <m:oMathParaPr>
                                <m:jc m:val="left"/>
                              </m:oMathParaPr>
                              <m:oMath xmlns:m="http://schemas.openxmlformats.org/officeDocument/2006/math">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a:solidFill>
                                          <a:schemeClr val="tx1"/>
                                        </a:solidFill>
                                        <a:latin typeface="Cambria Math" panose="02040503050406030204" pitchFamily="18" charset="0"/>
                                      </a:rPr>
                                    </m:ctrlPr>
                                  </m:sSubPr>
                                  <m:e>
                                    <m:d>
                                      <m:dPr>
                                        <m:begChr m:val=""/>
                                        <m:endChr m:val="|"/>
                                        <m:ctrlPr>
                                          <a:rPr lang="pt-BR" sz="1800" b="0" i="1">
                                            <a:solidFill>
                                              <a:schemeClr val="tx1"/>
                                            </a:solidFill>
                                            <a:latin typeface="Cambria Math" panose="02040503050406030204" pitchFamily="18" charset="0"/>
                                          </a:rPr>
                                        </m:ctrlPr>
                                      </m:dPr>
                                      <m:e>
                                        <m:r>
                                          <a:rPr lang="pt-BR" sz="1800" b="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r>
                                  <a:rPr lang="pt-BR" sz="180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𝜖</m:t>
                                </m:r>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𝑓</m:t>
                                    </m:r>
                                  </m:sub>
                                </m:sSub>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b="0" dirty="0" smtClean="0">
                              <a:solidFill>
                                <a:schemeClr val="tx1"/>
                              </a:solidFill>
                            </a:rPr>
                            <a:t>Assumindo que</a:t>
                          </a:r>
                          <a:r>
                            <a:rPr lang="pt-BR" b="0" baseline="0" dirty="0" smtClean="0">
                              <a:solidFill>
                                <a:schemeClr val="tx1"/>
                              </a:solidFill>
                            </a:rPr>
                            <a:t> a densidade varia pouco com o tempo e com z.</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1</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𝛼</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𝛽</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1</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b="0" dirty="0" smtClean="0">
                              <a:solidFill>
                                <a:schemeClr val="tx1"/>
                              </a:solidFill>
                            </a:rPr>
                            <a:t>P = 1</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1</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0</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1</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1</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𝜖</m:t>
                                    </m:r>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𝑓</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1</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1</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𝑧</m:t>
                                        </m:r>
                                      </m:e>
                                      <m:sup>
                                        <m:r>
                                          <a:rPr lang="pt-BR" sz="1800" b="0" i="1" smtClean="0">
                                            <a:solidFill>
                                              <a:schemeClr val="tx1"/>
                                            </a:solidFill>
                                            <a:latin typeface="Cambria Math" panose="02040503050406030204" pitchFamily="18" charset="0"/>
                                          </a:rPr>
                                          <m:t>2</m:t>
                                        </m:r>
                                      </m:sup>
                                    </m:sSup>
                                  </m:den>
                                </m:f>
                                <m:r>
                                  <a:rPr lang="pt-BR" sz="1800" b="0" i="1" smtClean="0">
                                    <a:solidFill>
                                      <a:schemeClr val="tx1"/>
                                    </a:solidFill>
                                    <a:latin typeface="Cambria Math" panose="02040503050406030204" pitchFamily="18" charset="0"/>
                                  </a:rPr>
                                  <m:t>⋅</m:t>
                                </m:r>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𝛼</m:t>
                                    </m:r>
                                    <m:r>
                                      <a:rPr lang="pt-BR" sz="1800" b="0" i="1" smtClean="0">
                                        <a:solidFill>
                                          <a:schemeClr val="tx1"/>
                                        </a:solidFill>
                                        <a:latin typeface="Cambria Math" panose="02040503050406030204" pitchFamily="18" charset="0"/>
                                      </a:rPr>
                                      <m:t>⋅</m:t>
                                    </m:r>
                                    <m:d>
                                      <m:dPr>
                                        <m:ctrlPr>
                                          <a:rPr lang="pt-BR" sz="1800" b="0" i="1" smtClean="0">
                                            <a:solidFill>
                                              <a:schemeClr val="tx1"/>
                                            </a:solidFill>
                                            <a:latin typeface="Cambria Math" panose="02040503050406030204" pitchFamily="18" charset="0"/>
                                          </a:rPr>
                                        </m:ctrlPr>
                                      </m:d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r>
                                              <a:rPr lang="pt-BR" sz="1800" b="0" i="1" smtClean="0">
                                                <a:solidFill>
                                                  <a:schemeClr val="tx1"/>
                                                </a:solidFill>
                                                <a:latin typeface="Cambria Math" panose="02040503050406030204" pitchFamily="18" charset="0"/>
                                              </a:rPr>
                                              <m:t>+1</m:t>
                                            </m:r>
                                          </m:sub>
                                        </m:sSub>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𝑃</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1</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𝛽</m:t>
                                    </m:r>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𝜖</m:t>
                                    </m:r>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𝑓</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1</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3547265046"/>
                  </p:ext>
                </p:extLst>
              </p:nvPr>
            </p:nvGraphicFramePr>
            <p:xfrm>
              <a:off x="963052" y="1690688"/>
              <a:ext cx="10653691" cy="3751218"/>
            </p:xfrm>
            <a:graphic>
              <a:graphicData uri="http://schemas.openxmlformats.org/drawingml/2006/table">
                <a:tbl>
                  <a:tblPr firstRow="1" bandRow="1">
                    <a:tableStyleId>{5C22544A-7EE6-4342-B048-85BDC9FD1C3A}</a:tableStyleId>
                  </a:tblPr>
                  <a:tblGrid>
                    <a:gridCol w="7318063"/>
                    <a:gridCol w="3335628"/>
                  </a:tblGrid>
                  <a:tr h="812007">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752" r="-45795" b="-364662"/>
                          </a:stretch>
                        </a:blipFill>
                      </a:tcPr>
                    </a:tc>
                    <a:tc>
                      <a:txBody>
                        <a:bodyPr/>
                        <a:lstStyle/>
                        <a:p>
                          <a:r>
                            <a:rPr lang="pt-BR" b="0" dirty="0" smtClean="0">
                              <a:solidFill>
                                <a:schemeClr val="tx1"/>
                              </a:solidFill>
                            </a:rPr>
                            <a:t>Assumindo que</a:t>
                          </a:r>
                          <a:r>
                            <a:rPr lang="pt-BR" b="0" baseline="0" dirty="0" smtClean="0">
                              <a:solidFill>
                                <a:schemeClr val="tx1"/>
                              </a:solidFill>
                            </a:rPr>
                            <a:t> a densidade varia pouco com o tempo e com z.</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14530" r="-45795" b="-314530"/>
                          </a:stretch>
                        </a:blipFill>
                      </a:tcPr>
                    </a:tc>
                    <a:tc>
                      <a:txBody>
                        <a:bodyPr/>
                        <a:lstStyle/>
                        <a:p>
                          <a:r>
                            <a:rPr lang="pt-BR" b="0" dirty="0" smtClean="0">
                              <a:solidFill>
                                <a:schemeClr val="tx1"/>
                              </a:solidFill>
                            </a:rPr>
                            <a:t>P = 1</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88722" r="-45795" b="-176692"/>
                          </a:stretch>
                        </a:blip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328205" r="-45795" b="-10085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431897" r="-45795" b="-172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Tree>
    <p:extLst>
      <p:ext uri="{BB962C8B-B14F-4D97-AF65-F5344CB8AC3E}">
        <p14:creationId xmlns:p14="http://schemas.microsoft.com/office/powerpoint/2010/main" val="202729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10515600" cy="1325563"/>
          </a:xfrm>
        </p:spPr>
        <p:txBody>
          <a:bodyPr/>
          <a:lstStyle/>
          <a:p>
            <a:r>
              <a:rPr lang="pt-BR" dirty="0" smtClean="0"/>
              <a:t>Temperatura no último volume (P = N)</a:t>
            </a:r>
            <a:endParaRPr lang="pt-BR" dirty="0"/>
          </a:p>
        </p:txBody>
      </p:sp>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1611039165"/>
                  </p:ext>
                </p:extLst>
              </p:nvPr>
            </p:nvGraphicFramePr>
            <p:xfrm>
              <a:off x="963052" y="1690688"/>
              <a:ext cx="10653691" cy="3042150"/>
            </p:xfrm>
            <a:graphic>
              <a:graphicData uri="http://schemas.openxmlformats.org/drawingml/2006/table">
                <a:tbl>
                  <a:tblPr firstRow="1" bandRow="1">
                    <a:tableStyleId>{5C22544A-7EE6-4342-B048-85BDC9FD1C3A}</a:tableStyleId>
                  </a:tblPr>
                  <a:tblGrid>
                    <a:gridCol w="7318063"/>
                    <a:gridCol w="3335628"/>
                  </a:tblGrid>
                  <a:tr h="812007">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=0</m:t>
                                </m:r>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b="0" dirty="0" smtClean="0">
                              <a:solidFill>
                                <a:schemeClr val="tx1"/>
                              </a:solidFill>
                            </a:rPr>
                            <a:t>P = N</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𝑁</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𝛼</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𝑒</m:t>
                                        </m:r>
                                      </m:sub>
                                    </m:sSub>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𝑤</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𝛽</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𝑁</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𝑁</m:t>
                                        </m:r>
                                        <m:r>
                                          <a:rPr lang="pt-BR" sz="1800" b="0" i="1" smtClean="0">
                                            <a:solidFill>
                                              <a:schemeClr val="tx1"/>
                                            </a:solidFill>
                                            <a:latin typeface="Cambria Math" panose="02040503050406030204" pitchFamily="18" charset="0"/>
                                          </a:rPr>
                                          <m:t>−1</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𝑁</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𝑁</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𝛼</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0</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𝑧</m:t>
                                        </m:r>
                                      </m:den>
                                    </m:f>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𝑤</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𝛽</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𝑁</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𝑁</m:t>
                                        </m:r>
                                        <m:r>
                                          <a:rPr lang="pt-BR" sz="1800" b="0" i="1" smtClean="0">
                                            <a:solidFill>
                                              <a:schemeClr val="tx1"/>
                                            </a:solidFill>
                                            <a:latin typeface="Cambria Math" panose="02040503050406030204" pitchFamily="18" charset="0"/>
                                          </a:rPr>
                                          <m:t>−1</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𝑁</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𝑁</m:t>
                                        </m:r>
                                      </m:sub>
                                    </m:sSub>
                                  </m:num>
                                  <m:den>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𝑡</m:t>
                                    </m:r>
                                  </m:den>
                                </m:f>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𝛼</m:t>
                                    </m:r>
                                  </m:num>
                                  <m:den>
                                    <m:r>
                                      <m:rPr>
                                        <m:sty m:val="p"/>
                                      </m:rPr>
                                      <a:rPr lang="pt-BR" sz="1800" b="0" i="0" smtClean="0">
                                        <a:solidFill>
                                          <a:schemeClr val="tx1"/>
                                        </a:solidFill>
                                        <a:latin typeface="Cambria Math" panose="02040503050406030204" pitchFamily="18" charset="0"/>
                                      </a:rPr>
                                      <m:t>Δ</m:t>
                                    </m:r>
                                    <m:sSup>
                                      <m:sSupPr>
                                        <m:ctrlPr>
                                          <a:rPr lang="pt-BR" sz="1800" b="0" i="1" smtClean="0">
                                            <a:solidFill>
                                              <a:schemeClr val="tx1"/>
                                            </a:solidFill>
                                            <a:latin typeface="Cambria Math" panose="02040503050406030204" pitchFamily="18" charset="0"/>
                                          </a:rPr>
                                        </m:ctrlPr>
                                      </m:sSupPr>
                                      <m:e>
                                        <m:r>
                                          <a:rPr lang="pt-BR" sz="1800" b="0" i="1" smtClean="0">
                                            <a:solidFill>
                                              <a:schemeClr val="tx1"/>
                                            </a:solidFill>
                                            <a:latin typeface="Cambria Math" panose="02040503050406030204" pitchFamily="18" charset="0"/>
                                          </a:rPr>
                                          <m:t>𝑧</m:t>
                                        </m:r>
                                      </m:e>
                                      <m:sup>
                                        <m:r>
                                          <a:rPr lang="pt-BR" sz="1800" b="0" i="1" smtClean="0">
                                            <a:solidFill>
                                              <a:schemeClr val="tx1"/>
                                            </a:solidFill>
                                            <a:latin typeface="Cambria Math" panose="02040503050406030204" pitchFamily="18" charset="0"/>
                                          </a:rPr>
                                          <m:t>2</m:t>
                                        </m:r>
                                      </m:sup>
                                    </m:sSup>
                                  </m:den>
                                </m:f>
                                <m:d>
                                  <m:dPr>
                                    <m:ctrlPr>
                                      <a:rPr lang="pt-BR" sz="1800" b="0" i="1" smtClean="0">
                                        <a:solidFill>
                                          <a:schemeClr val="tx1"/>
                                        </a:solidFill>
                                        <a:latin typeface="Cambria Math" panose="02040503050406030204" pitchFamily="18" charset="0"/>
                                      </a:rPr>
                                    </m:ctrlPr>
                                  </m:dPr>
                                  <m:e>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𝑁</m:t>
                                        </m:r>
                                      </m:sub>
                                    </m:sSub>
                                    <m:r>
                                      <a:rPr lang="pt-BR" sz="1800" b="0" i="1" smtClean="0">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𝑇</m:t>
                                        </m:r>
                                      </m:e>
                                      <m:sub>
                                        <m:r>
                                          <a:rPr lang="pt-BR" sz="1800" b="0" i="1" smtClean="0">
                                            <a:solidFill>
                                              <a:schemeClr val="tx1"/>
                                            </a:solidFill>
                                            <a:latin typeface="Cambria Math" panose="02040503050406030204" pitchFamily="18" charset="0"/>
                                          </a:rPr>
                                          <m:t>𝑁</m:t>
                                        </m:r>
                                        <m:r>
                                          <a:rPr lang="pt-BR" sz="1800" b="0" i="1" smtClean="0">
                                            <a:solidFill>
                                              <a:schemeClr val="tx1"/>
                                            </a:solidFill>
                                            <a:latin typeface="Cambria Math" panose="02040503050406030204" pitchFamily="18" charset="0"/>
                                          </a:rPr>
                                          <m:t>−1</m:t>
                                        </m:r>
                                      </m:sub>
                                    </m:sSub>
                                  </m:e>
                                </m:d>
                                <m:r>
                                  <a:rPr lang="pt-BR" sz="1800" b="0" i="1" smtClean="0">
                                    <a:solidFill>
                                      <a:schemeClr val="tx1"/>
                                    </a:solidFill>
                                    <a:latin typeface="Cambria Math" panose="02040503050406030204" pitchFamily="18" charset="0"/>
                                  </a:rPr>
                                  <m:t>−</m:t>
                                </m:r>
                                <m:f>
                                  <m:fPr>
                                    <m:ctrlPr>
                                      <a:rPr lang="pt-BR" sz="1800" b="0" i="1" smtClean="0">
                                        <a:solidFill>
                                          <a:schemeClr val="tx1"/>
                                        </a:solidFill>
                                        <a:latin typeface="Cambria Math" panose="02040503050406030204" pitchFamily="18" charset="0"/>
                                      </a:rPr>
                                    </m:ctrlPr>
                                  </m:fPr>
                                  <m:num>
                                    <m:r>
                                      <a:rPr lang="pt-BR" sz="1800" b="0" i="1" smtClean="0">
                                        <a:solidFill>
                                          <a:schemeClr val="tx1"/>
                                        </a:solidFill>
                                        <a:latin typeface="Cambria Math" panose="02040503050406030204" pitchFamily="18" charset="0"/>
                                      </a:rPr>
                                      <m:t>𝛽</m:t>
                                    </m:r>
                                  </m:num>
                                  <m:den>
                                    <m:r>
                                      <m:rPr>
                                        <m:sty m:val="p"/>
                                      </m:rPr>
                                      <a:rPr lang="pt-BR" sz="1800" b="0" i="0" smtClean="0">
                                        <a:solidFill>
                                          <a:schemeClr val="tx1"/>
                                        </a:solidFill>
                                        <a:latin typeface="Cambria Math" panose="02040503050406030204" pitchFamily="18" charset="0"/>
                                      </a:rPr>
                                      <m:t>Δ</m:t>
                                    </m:r>
                                    <m:r>
                                      <a:rPr lang="pt-BR" sz="1800" b="0" i="1" smtClean="0">
                                        <a:solidFill>
                                          <a:schemeClr val="tx1"/>
                                        </a:solidFill>
                                        <a:latin typeface="Cambria Math" panose="02040503050406030204" pitchFamily="18" charset="0"/>
                                      </a:rPr>
                                      <m:t>𝑧</m:t>
                                    </m:r>
                                  </m:den>
                                </m:f>
                                <m:d>
                                  <m:dPr>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𝑁</m:t>
                                        </m:r>
                                      </m:sub>
                                    </m:sSub>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𝑇</m:t>
                                    </m:r>
                                    <m:sSub>
                                      <m:sSubPr>
                                        <m:ctrlPr>
                                          <a:rPr lang="pt-BR" sz="1800" b="0" i="1" smtClean="0">
                                            <a:solidFill>
                                              <a:schemeClr val="tx1"/>
                                            </a:solidFill>
                                            <a:latin typeface="Cambria Math" panose="02040503050406030204" pitchFamily="18" charset="0"/>
                                          </a:rPr>
                                        </m:ctrlPr>
                                      </m:sSubPr>
                                      <m:e>
                                        <m:d>
                                          <m:dPr>
                                            <m:begChr m:val=""/>
                                            <m:endChr m:val="|"/>
                                            <m:ctrlPr>
                                              <a:rPr lang="pt-BR" sz="1800" b="0" i="1" smtClean="0">
                                                <a:solidFill>
                                                  <a:schemeClr val="tx1"/>
                                                </a:solidFill>
                                                <a:latin typeface="Cambria Math" panose="02040503050406030204" pitchFamily="18" charset="0"/>
                                              </a:rPr>
                                            </m:ctrlPr>
                                          </m:dPr>
                                          <m:e>
                                            <m:r>
                                              <a:rPr lang="pt-BR" sz="1800" b="0" i="1" smtClean="0">
                                                <a:solidFill>
                                                  <a:schemeClr val="tx1"/>
                                                </a:solidFill>
                                                <a:latin typeface="Cambria Math" panose="02040503050406030204" pitchFamily="18" charset="0"/>
                                              </a:rPr>
                                              <m:t>​</m:t>
                                            </m:r>
                                          </m:e>
                                        </m:d>
                                      </m:e>
                                      <m:sub>
                                        <m:r>
                                          <a:rPr lang="pt-BR" sz="1800" b="0" i="1" smtClean="0">
                                            <a:solidFill>
                                              <a:schemeClr val="tx1"/>
                                            </a:solidFill>
                                            <a:latin typeface="Cambria Math" panose="02040503050406030204" pitchFamily="18" charset="0"/>
                                          </a:rPr>
                                          <m:t>𝑁</m:t>
                                        </m:r>
                                        <m:r>
                                          <a:rPr lang="pt-BR" sz="1800" b="0" i="1" smtClean="0">
                                            <a:solidFill>
                                              <a:schemeClr val="tx1"/>
                                            </a:solidFill>
                                            <a:latin typeface="Cambria Math" panose="02040503050406030204" pitchFamily="18" charset="0"/>
                                          </a:rPr>
                                          <m:t>−1</m:t>
                                        </m:r>
                                      </m:sub>
                                    </m:sSub>
                                  </m:e>
                                </m:d>
                                <m:r>
                                  <a:rPr lang="pt-BR" sz="1800" b="0" i="1" smtClean="0">
                                    <a:solidFill>
                                      <a:schemeClr val="tx1"/>
                                    </a:solidFill>
                                    <a:latin typeface="Cambria Math" panose="02040503050406030204" pitchFamily="18" charset="0"/>
                                  </a:rPr>
                                  <m:t>−</m:t>
                                </m:r>
                                <m:r>
                                  <a:rPr lang="pt-BR" sz="1800" b="0" i="1" smtClean="0">
                                    <a:solidFill>
                                      <a:schemeClr val="tx1"/>
                                    </a:solidFill>
                                    <a:latin typeface="Cambria Math" panose="02040503050406030204" pitchFamily="18" charset="0"/>
                                  </a:rPr>
                                  <m:t>𝛾</m:t>
                                </m:r>
                                <m:r>
                                  <a:rPr lang="pt-BR" sz="1800" i="1">
                                    <a:solidFill>
                                      <a:schemeClr val="tx1"/>
                                    </a:solidFill>
                                    <a:latin typeface="Cambria Math" panose="02040503050406030204" pitchFamily="18" charset="0"/>
                                  </a:rPr>
                                  <m:t>⋅</m:t>
                                </m:r>
                                <m:f>
                                  <m:fPr>
                                    <m:ctrlPr>
                                      <a:rPr lang="pt-BR" sz="1800" i="1">
                                        <a:solidFill>
                                          <a:schemeClr val="tx1"/>
                                        </a:solidFill>
                                        <a:latin typeface="Cambria Math" panose="02040503050406030204" pitchFamily="18" charset="0"/>
                                      </a:rPr>
                                    </m:ctrlPr>
                                  </m:fPr>
                                  <m:num>
                                    <m:r>
                                      <a:rPr lang="pt-BR" sz="1800" i="1">
                                        <a:solidFill>
                                          <a:schemeClr val="tx1"/>
                                        </a:solidFill>
                                        <a:latin typeface="Cambria Math" panose="02040503050406030204" pitchFamily="18" charset="0"/>
                                      </a:rPr>
                                      <m:t>𝜕</m:t>
                                    </m:r>
                                    <m:sSub>
                                      <m:sSubPr>
                                        <m:ctrlPr>
                                          <a:rPr lang="pt-BR" sz="1800" b="0" i="1" smtClean="0">
                                            <a:solidFill>
                                              <a:schemeClr val="tx1"/>
                                            </a:solidFill>
                                            <a:latin typeface="Cambria Math" panose="02040503050406030204" pitchFamily="18" charset="0"/>
                                          </a:rPr>
                                        </m:ctrlPr>
                                      </m:sSubPr>
                                      <m:e>
                                        <m:r>
                                          <a:rPr lang="pt-BR" sz="1800" b="0" i="1" smtClean="0">
                                            <a:solidFill>
                                              <a:schemeClr val="tx1"/>
                                            </a:solidFill>
                                            <a:latin typeface="Cambria Math" panose="02040503050406030204" pitchFamily="18" charset="0"/>
                                          </a:rPr>
                                          <m:t>𝑞</m:t>
                                        </m:r>
                                      </m:e>
                                      <m:sub>
                                        <m:r>
                                          <a:rPr lang="pt-BR" sz="1800" b="0" i="1" smtClean="0">
                                            <a:solidFill>
                                              <a:schemeClr val="tx1"/>
                                            </a:solidFill>
                                            <a:latin typeface="Cambria Math" panose="02040503050406030204" pitchFamily="18" charset="0"/>
                                          </a:rPr>
                                          <m:t>𝑁</m:t>
                                        </m:r>
                                      </m:sub>
                                    </m:sSub>
                                  </m:num>
                                  <m:den>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1611039165"/>
                  </p:ext>
                </p:extLst>
              </p:nvPr>
            </p:nvGraphicFramePr>
            <p:xfrm>
              <a:off x="963052" y="1690688"/>
              <a:ext cx="10653691" cy="3042150"/>
            </p:xfrm>
            <a:graphic>
              <a:graphicData uri="http://schemas.openxmlformats.org/drawingml/2006/table">
                <a:tbl>
                  <a:tblPr firstRow="1" bandRow="1">
                    <a:tableStyleId>{5C22544A-7EE6-4342-B048-85BDC9FD1C3A}</a:tableStyleId>
                  </a:tblPr>
                  <a:tblGrid>
                    <a:gridCol w="7318063"/>
                    <a:gridCol w="3335628"/>
                  </a:tblGrid>
                  <a:tr h="812007">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752" r="-45795" b="-277444"/>
                          </a:stretch>
                        </a:blipFill>
                      </a:tcPr>
                    </a:tc>
                    <a:tc>
                      <a:txBody>
                        <a:bodyPr/>
                        <a:lstStyle/>
                        <a:p>
                          <a:r>
                            <a:rPr lang="pt-BR" b="0" dirty="0" smtClean="0">
                              <a:solidFill>
                                <a:schemeClr val="tx1"/>
                              </a:solidFill>
                            </a:rPr>
                            <a:t>P = N</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14530" r="-45795" b="-215385"/>
                          </a:stretch>
                        </a:blip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188722" r="-45795" b="-89474"/>
                          </a:stretch>
                        </a:blipFill>
                      </a:tcPr>
                    </a:tc>
                    <a:tc>
                      <a:txBody>
                        <a:bodyPr/>
                        <a:lstStyle/>
                        <a:p>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3" t="-328205" r="-45795" b="-170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Tree>
    <p:extLst>
      <p:ext uri="{BB962C8B-B14F-4D97-AF65-F5344CB8AC3E}">
        <p14:creationId xmlns:p14="http://schemas.microsoft.com/office/powerpoint/2010/main" val="96767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2540358"/>
            <a:ext cx="12192000" cy="177728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4" name="Título 1"/>
          <p:cNvSpPr>
            <a:spLocks noGrp="1"/>
          </p:cNvSpPr>
          <p:nvPr>
            <p:ph type="title"/>
          </p:nvPr>
        </p:nvSpPr>
        <p:spPr>
          <a:xfrm>
            <a:off x="838200" y="2766219"/>
            <a:ext cx="10515600" cy="1325563"/>
          </a:xfrm>
        </p:spPr>
        <p:txBody>
          <a:bodyPr/>
          <a:lstStyle/>
          <a:p>
            <a:pPr algn="ctr"/>
            <a:r>
              <a:rPr lang="pt-BR" b="1" dirty="0" smtClean="0">
                <a:solidFill>
                  <a:schemeClr val="bg1"/>
                </a:solidFill>
              </a:rPr>
              <a:t>Simulação</a:t>
            </a:r>
            <a:endParaRPr lang="pt-BR" b="1" dirty="0">
              <a:solidFill>
                <a:schemeClr val="bg1"/>
              </a:solidFill>
            </a:endParaRPr>
          </a:p>
        </p:txBody>
      </p:sp>
    </p:spTree>
    <p:extLst>
      <p:ext uri="{BB962C8B-B14F-4D97-AF65-F5344CB8AC3E}">
        <p14:creationId xmlns:p14="http://schemas.microsoft.com/office/powerpoint/2010/main" val="750423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0" y="244350"/>
            <a:ext cx="12192000" cy="1515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838199" y="346460"/>
            <a:ext cx="11016343" cy="1325563"/>
          </a:xfrm>
        </p:spPr>
        <p:txBody>
          <a:bodyPr/>
          <a:lstStyle/>
          <a:p>
            <a:r>
              <a:rPr lang="pt-BR" dirty="0" smtClean="0"/>
              <a:t>Desidratação de Etanol</a:t>
            </a:r>
            <a:endParaRPr lang="pt-BR" i="1" dirty="0" smtClean="0"/>
          </a:p>
        </p:txBody>
      </p:sp>
      <p:sp>
        <p:nvSpPr>
          <p:cNvPr id="2" name="Retângulo 1"/>
          <p:cNvSpPr/>
          <p:nvPr/>
        </p:nvSpPr>
        <p:spPr>
          <a:xfrm>
            <a:off x="8248109" y="2009475"/>
            <a:ext cx="3329999" cy="1754326"/>
          </a:xfrm>
          <a:prstGeom prst="rect">
            <a:avLst/>
          </a:prstGeom>
        </p:spPr>
        <p:txBody>
          <a:bodyPr wrap="square">
            <a:spAutoFit/>
          </a:bodyPr>
          <a:lstStyle/>
          <a:p>
            <a:pPr algn="just"/>
            <a:r>
              <a:rPr lang="en-US" dirty="0"/>
              <a:t>M. Simo, C. J. Brown, and V. Hlavacek, “Simulation of pressure swing adsorption in fuel ethanol production process,” </a:t>
            </a:r>
            <a:r>
              <a:rPr lang="en-US" i="1" dirty="0"/>
              <a:t>Comput. Chem. Eng.</a:t>
            </a:r>
            <a:r>
              <a:rPr lang="en-US" dirty="0"/>
              <a:t>, vol. 32, no. 7, pp. 1635–1649, 2008.</a:t>
            </a:r>
            <a:endParaRPr lang="pt-BR" dirty="0"/>
          </a:p>
        </p:txBody>
      </p:sp>
      <p:pic>
        <p:nvPicPr>
          <p:cNvPr id="3" name="Imagem 2"/>
          <p:cNvPicPr>
            <a:picLocks noChangeAspect="1"/>
          </p:cNvPicPr>
          <p:nvPr/>
        </p:nvPicPr>
        <p:blipFill rotWithShape="1">
          <a:blip r:embed="rId3"/>
          <a:srcRect l="27148" t="28376" r="24261" b="26907"/>
          <a:stretch/>
        </p:blipFill>
        <p:spPr>
          <a:xfrm>
            <a:off x="558084" y="2022354"/>
            <a:ext cx="7715783" cy="3992079"/>
          </a:xfrm>
          <a:prstGeom prst="rect">
            <a:avLst/>
          </a:prstGeom>
        </p:spPr>
      </p:pic>
      <p:sp>
        <p:nvSpPr>
          <p:cNvPr id="4" name="CaixaDeTexto 3"/>
          <p:cNvSpPr txBox="1"/>
          <p:nvPr/>
        </p:nvSpPr>
        <p:spPr>
          <a:xfrm>
            <a:off x="2704563" y="3636182"/>
            <a:ext cx="1777284" cy="369332"/>
          </a:xfrm>
          <a:prstGeom prst="rect">
            <a:avLst/>
          </a:prstGeom>
          <a:noFill/>
        </p:spPr>
        <p:txBody>
          <a:bodyPr wrap="square" rtlCol="0">
            <a:spAutoFit/>
          </a:bodyPr>
          <a:lstStyle/>
          <a:p>
            <a:r>
              <a:rPr lang="pt-BR" dirty="0" smtClean="0">
                <a:solidFill>
                  <a:srgbClr val="FF0000"/>
                </a:solidFill>
              </a:rPr>
              <a:t>X 100</a:t>
            </a:r>
            <a:endParaRPr lang="pt-BR" dirty="0">
              <a:solidFill>
                <a:srgbClr val="FF0000"/>
              </a:solidFill>
            </a:endParaRPr>
          </a:p>
        </p:txBody>
      </p:sp>
    </p:spTree>
    <p:extLst>
      <p:ext uri="{BB962C8B-B14F-4D97-AF65-F5344CB8AC3E}">
        <p14:creationId xmlns:p14="http://schemas.microsoft.com/office/powerpoint/2010/main" val="2474994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0" y="244350"/>
            <a:ext cx="12192000" cy="1515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838199" y="346460"/>
            <a:ext cx="11016343" cy="1325563"/>
          </a:xfrm>
        </p:spPr>
        <p:txBody>
          <a:bodyPr/>
          <a:lstStyle/>
          <a:p>
            <a:r>
              <a:rPr lang="pt-BR" dirty="0" smtClean="0"/>
              <a:t>Concentração de Água no Gás</a:t>
            </a:r>
            <a:endParaRPr lang="pt-BR" i="1" dirty="0" smtClean="0"/>
          </a:p>
        </p:txBody>
      </p:sp>
      <p:pic>
        <p:nvPicPr>
          <p:cNvPr id="7" name="Imagem 6"/>
          <p:cNvPicPr>
            <a:picLocks noChangeAspect="1"/>
          </p:cNvPicPr>
          <p:nvPr/>
        </p:nvPicPr>
        <p:blipFill rotWithShape="1">
          <a:blip r:embed="rId3"/>
          <a:srcRect t="5819"/>
          <a:stretch/>
        </p:blipFill>
        <p:spPr>
          <a:xfrm>
            <a:off x="2235390" y="2440058"/>
            <a:ext cx="5066162" cy="3553667"/>
          </a:xfrm>
          <a:prstGeom prst="rect">
            <a:avLst/>
          </a:prstGeom>
        </p:spPr>
      </p:pic>
      <p:sp>
        <p:nvSpPr>
          <p:cNvPr id="8" name="CaixaDeTexto 7"/>
          <p:cNvSpPr txBox="1"/>
          <p:nvPr/>
        </p:nvSpPr>
        <p:spPr>
          <a:xfrm>
            <a:off x="8927206" y="2440059"/>
            <a:ext cx="1777284" cy="369332"/>
          </a:xfrm>
          <a:prstGeom prst="rect">
            <a:avLst/>
          </a:prstGeom>
          <a:noFill/>
        </p:spPr>
        <p:txBody>
          <a:bodyPr wrap="square" rtlCol="0">
            <a:spAutoFit/>
          </a:bodyPr>
          <a:lstStyle/>
          <a:p>
            <a:r>
              <a:rPr lang="pt-BR" dirty="0" smtClean="0"/>
              <a:t>0 &lt; t &lt; 20</a:t>
            </a:r>
            <a:endParaRPr lang="pt-BR" dirty="0"/>
          </a:p>
        </p:txBody>
      </p:sp>
      <p:sp>
        <p:nvSpPr>
          <p:cNvPr id="9" name="CaixaDeTexto 8"/>
          <p:cNvSpPr txBox="1"/>
          <p:nvPr/>
        </p:nvSpPr>
        <p:spPr>
          <a:xfrm>
            <a:off x="8927206" y="2070727"/>
            <a:ext cx="1777284" cy="369332"/>
          </a:xfrm>
          <a:prstGeom prst="rect">
            <a:avLst/>
          </a:prstGeom>
          <a:noFill/>
        </p:spPr>
        <p:txBody>
          <a:bodyPr wrap="square" rtlCol="0">
            <a:spAutoFit/>
          </a:bodyPr>
          <a:lstStyle/>
          <a:p>
            <a:r>
              <a:rPr lang="pt-BR" dirty="0" smtClean="0"/>
              <a:t>N = 200</a:t>
            </a:r>
            <a:endParaRPr lang="pt-BR" dirty="0"/>
          </a:p>
        </p:txBody>
      </p:sp>
      <mc:AlternateContent xmlns:mc="http://schemas.openxmlformats.org/markup-compatibility/2006">
        <mc:Choice xmlns:a14="http://schemas.microsoft.com/office/drawing/2010/main" Requires="a14">
          <p:sp>
            <p:nvSpPr>
              <p:cNvPr id="5" name="Retângulo 4"/>
              <p:cNvSpPr/>
              <p:nvPr/>
            </p:nvSpPr>
            <p:spPr>
              <a:xfrm>
                <a:off x="8927206" y="2809391"/>
                <a:ext cx="2070630" cy="369332"/>
              </a:xfrm>
              <a:prstGeom prst="rect">
                <a:avLst/>
              </a:prstGeom>
            </p:spPr>
            <p:txBody>
              <a:bodyPr wrap="none">
                <a:spAutoFit/>
              </a:bodyPr>
              <a:lstStyle/>
              <a:p>
                <a:pPr algn="ct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0</m:t>
                        </m:r>
                      </m:sub>
                    </m:sSub>
                    <m:r>
                      <a:rPr lang="pt-BR" i="1">
                        <a:latin typeface="Cambria Math" panose="02040503050406030204" pitchFamily="18" charset="0"/>
                      </a:rPr>
                      <m:t>=18.8</m:t>
                    </m:r>
                    <m:r>
                      <a:rPr lang="pt-BR" i="1">
                        <a:latin typeface="Cambria Math" panose="02040503050406030204" pitchFamily="18" charset="0"/>
                      </a:rPr>
                      <m:t> </m:t>
                    </m:r>
                    <m:r>
                      <a:rPr lang="pt-BR" i="1">
                        <a:latin typeface="Cambria Math" panose="02040503050406030204" pitchFamily="18" charset="0"/>
                      </a:rPr>
                      <m:t>𝑚𝑜𝑙</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𝑚</m:t>
                        </m:r>
                      </m:e>
                      <m:sup>
                        <m:r>
                          <a:rPr lang="pt-BR" i="1">
                            <a:latin typeface="Cambria Math" panose="02040503050406030204" pitchFamily="18" charset="0"/>
                          </a:rPr>
                          <m:t>3</m:t>
                        </m:r>
                      </m:sup>
                    </m:sSup>
                  </m:oMath>
                </a14:m>
                <a:r>
                  <a:rPr lang="pt-BR" i="1" dirty="0"/>
                  <a:t> </a:t>
                </a:r>
                <a:endParaRPr lang="pt-BR" i="1" dirty="0"/>
              </a:p>
            </p:txBody>
          </p:sp>
        </mc:Choice>
        <mc:Fallback>
          <p:sp>
            <p:nvSpPr>
              <p:cNvPr id="5" name="Retângulo 4"/>
              <p:cNvSpPr>
                <a:spLocks noRot="1" noChangeAspect="1" noMove="1" noResize="1" noEditPoints="1" noAdjustHandles="1" noChangeArrowheads="1" noChangeShapeType="1" noTextEdit="1"/>
              </p:cNvSpPr>
              <p:nvPr/>
            </p:nvSpPr>
            <p:spPr>
              <a:xfrm>
                <a:off x="8927206" y="2809391"/>
                <a:ext cx="2070630" cy="369332"/>
              </a:xfrm>
              <a:prstGeom prst="rect">
                <a:avLst/>
              </a:prstGeom>
              <a:blipFill rotWithShape="0">
                <a:blip r:embed="rId4"/>
                <a:stretch>
                  <a:fillRect b="-13333"/>
                </a:stretch>
              </a:blipFill>
            </p:spPr>
            <p:txBody>
              <a:bodyPr/>
              <a:lstStyle/>
              <a:p>
                <a:r>
                  <a:rPr lang="pt-BR">
                    <a:noFill/>
                  </a:rPr>
                  <a:t> </a:t>
                </a:r>
              </a:p>
            </p:txBody>
          </p:sp>
        </mc:Fallback>
      </mc:AlternateContent>
    </p:spTree>
    <p:extLst>
      <p:ext uri="{BB962C8B-B14F-4D97-AF65-F5344CB8AC3E}">
        <p14:creationId xmlns:p14="http://schemas.microsoft.com/office/powerpoint/2010/main" val="2259610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rotWithShape="1">
          <a:blip r:embed="rId3"/>
          <a:srcRect t="5122"/>
          <a:stretch/>
        </p:blipFill>
        <p:spPr>
          <a:xfrm>
            <a:off x="2266682" y="2070727"/>
            <a:ext cx="7658637" cy="4786183"/>
          </a:xfrm>
          <a:prstGeom prst="rect">
            <a:avLst/>
          </a:prstGeom>
        </p:spPr>
      </p:pic>
      <p:sp>
        <p:nvSpPr>
          <p:cNvPr id="13" name="Retângulo 12"/>
          <p:cNvSpPr/>
          <p:nvPr/>
        </p:nvSpPr>
        <p:spPr>
          <a:xfrm>
            <a:off x="0" y="244350"/>
            <a:ext cx="12192000" cy="1515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838199" y="346460"/>
            <a:ext cx="11016343" cy="1325563"/>
          </a:xfrm>
        </p:spPr>
        <p:txBody>
          <a:bodyPr/>
          <a:lstStyle/>
          <a:p>
            <a:r>
              <a:rPr lang="pt-BR" dirty="0" smtClean="0"/>
              <a:t>Concentração de Água no Gás</a:t>
            </a:r>
            <a:endParaRPr lang="pt-BR" i="1" dirty="0" smtClean="0"/>
          </a:p>
        </p:txBody>
      </p:sp>
      <mc:AlternateContent xmlns:mc="http://schemas.openxmlformats.org/markup-compatibility/2006">
        <mc:Choice xmlns:a14="http://schemas.microsoft.com/office/drawing/2010/main" Requires="a14">
          <p:sp>
            <p:nvSpPr>
              <p:cNvPr id="9" name="CaixaDeTexto 8"/>
              <p:cNvSpPr txBox="1"/>
              <p:nvPr/>
            </p:nvSpPr>
            <p:spPr>
              <a:xfrm>
                <a:off x="3584084" y="1781644"/>
                <a:ext cx="5023833" cy="923330"/>
              </a:xfrm>
              <a:prstGeom prst="rect">
                <a:avLst/>
              </a:prstGeom>
              <a:noFill/>
            </p:spPr>
            <p:txBody>
              <a:bodyPr wrap="square" rtlCol="0">
                <a:spAutoFit/>
              </a:bodyPr>
              <a:lstStyle/>
              <a:p>
                <a:pPr algn="ctr"/>
                <a14:m>
                  <m:oMath xmlns:m="http://schemas.openxmlformats.org/officeDocument/2006/math">
                    <m:r>
                      <a:rPr lang="pt-BR" i="1" dirty="0" smtClean="0">
                        <a:latin typeface="Cambria Math" panose="02040503050406030204" pitchFamily="18" charset="0"/>
                      </a:rPr>
                      <m:t>𝑁</m:t>
                    </m:r>
                    <m:r>
                      <a:rPr lang="pt-BR" i="1" dirty="0" smtClean="0">
                        <a:latin typeface="Cambria Math" panose="02040503050406030204" pitchFamily="18" charset="0"/>
                      </a:rPr>
                      <m:t> = 50 | </m:t>
                    </m:r>
                    <m:r>
                      <a:rPr lang="pt-BR" i="1" dirty="0">
                        <a:latin typeface="Cambria Math" panose="02040503050406030204" pitchFamily="18" charset="0"/>
                      </a:rPr>
                      <m:t>𝑇</m:t>
                    </m:r>
                    <m:r>
                      <a:rPr lang="pt-BR" i="1" dirty="0">
                        <a:latin typeface="Cambria Math" panose="02040503050406030204" pitchFamily="18" charset="0"/>
                      </a:rPr>
                      <m:t> = 1:0.01:20</m:t>
                    </m:r>
                  </m:oMath>
                </a14:m>
                <a:r>
                  <a:rPr lang="pt-BR" dirty="0" smtClean="0"/>
                  <a:t> |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0</m:t>
                        </m:r>
                      </m:sub>
                    </m:sSub>
                    <m:r>
                      <a:rPr lang="pt-BR" i="1">
                        <a:latin typeface="Cambria Math" panose="02040503050406030204" pitchFamily="18" charset="0"/>
                      </a:rPr>
                      <m:t>=18.8</m:t>
                    </m:r>
                    <m:r>
                      <a:rPr lang="pt-BR" i="1">
                        <a:latin typeface="Cambria Math" panose="02040503050406030204" pitchFamily="18" charset="0"/>
                      </a:rPr>
                      <m:t> </m:t>
                    </m:r>
                    <m:r>
                      <a:rPr lang="pt-BR" i="1">
                        <a:latin typeface="Cambria Math" panose="02040503050406030204" pitchFamily="18" charset="0"/>
                      </a:rPr>
                      <m:t>𝑚𝑜𝑙</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𝑚</m:t>
                        </m:r>
                      </m:e>
                      <m:sup>
                        <m:r>
                          <a:rPr lang="pt-BR" i="1">
                            <a:latin typeface="Cambria Math" panose="02040503050406030204" pitchFamily="18" charset="0"/>
                          </a:rPr>
                          <m:t>3</m:t>
                        </m:r>
                      </m:sup>
                    </m:sSup>
                  </m:oMath>
                </a14:m>
                <a:r>
                  <a:rPr lang="pt-BR" i="1" dirty="0"/>
                  <a:t> </a:t>
                </a:r>
                <a:endParaRPr lang="pt-BR" i="1" dirty="0"/>
              </a:p>
              <a:p>
                <a:pPr algn="ctr"/>
                <a:endParaRPr lang="pt-BR" dirty="0"/>
              </a:p>
              <a:p>
                <a:pPr algn="ctr"/>
                <a:endParaRPr lang="pt-BR" dirty="0"/>
              </a:p>
            </p:txBody>
          </p:sp>
        </mc:Choice>
        <mc:Fallback>
          <p:sp>
            <p:nvSpPr>
              <p:cNvPr id="9" name="CaixaDeTexto 8"/>
              <p:cNvSpPr txBox="1">
                <a:spLocks noRot="1" noChangeAspect="1" noMove="1" noResize="1" noEditPoints="1" noAdjustHandles="1" noChangeArrowheads="1" noChangeShapeType="1" noTextEdit="1"/>
              </p:cNvSpPr>
              <p:nvPr/>
            </p:nvSpPr>
            <p:spPr>
              <a:xfrm>
                <a:off x="3584084" y="1781644"/>
                <a:ext cx="5023833" cy="923330"/>
              </a:xfrm>
              <a:prstGeom prst="rect">
                <a:avLst/>
              </a:prstGeom>
              <a:blipFill rotWithShape="0">
                <a:blip r:embed="rId4"/>
                <a:stretch>
                  <a:fillRect t="-3289"/>
                </a:stretch>
              </a:blipFill>
            </p:spPr>
            <p:txBody>
              <a:bodyPr/>
              <a:lstStyle/>
              <a:p>
                <a:r>
                  <a:rPr lang="pt-BR">
                    <a:noFill/>
                  </a:rPr>
                  <a:t> </a:t>
                </a:r>
              </a:p>
            </p:txBody>
          </p:sp>
        </mc:Fallback>
      </mc:AlternateContent>
    </p:spTree>
    <p:extLst>
      <p:ext uri="{BB962C8B-B14F-4D97-AF65-F5344CB8AC3E}">
        <p14:creationId xmlns:p14="http://schemas.microsoft.com/office/powerpoint/2010/main" val="1401337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a:stretch>
            <a:fillRect/>
          </a:stretch>
        </p:blipFill>
        <p:spPr>
          <a:xfrm>
            <a:off x="2813379" y="1861893"/>
            <a:ext cx="6565243" cy="4939065"/>
          </a:xfrm>
          <a:prstGeom prst="rect">
            <a:avLst/>
          </a:prstGeom>
        </p:spPr>
      </p:pic>
      <p:sp>
        <p:nvSpPr>
          <p:cNvPr id="13" name="Retângulo 12"/>
          <p:cNvSpPr/>
          <p:nvPr/>
        </p:nvSpPr>
        <p:spPr>
          <a:xfrm>
            <a:off x="0" y="244350"/>
            <a:ext cx="12192000" cy="1515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838199" y="346460"/>
            <a:ext cx="11016343" cy="1325563"/>
          </a:xfrm>
        </p:spPr>
        <p:txBody>
          <a:bodyPr/>
          <a:lstStyle/>
          <a:p>
            <a:r>
              <a:rPr lang="pt-BR" dirty="0" smtClean="0"/>
              <a:t>Água adsorvida por kg de material adsorvente</a:t>
            </a:r>
            <a:endParaRPr lang="pt-BR" i="1" dirty="0" smtClean="0"/>
          </a:p>
        </p:txBody>
      </p:sp>
      <mc:AlternateContent xmlns:mc="http://schemas.openxmlformats.org/markup-compatibility/2006">
        <mc:Choice xmlns:a14="http://schemas.microsoft.com/office/drawing/2010/main" Requires="a14">
          <p:sp>
            <p:nvSpPr>
              <p:cNvPr id="9" name="CaixaDeTexto 8"/>
              <p:cNvSpPr txBox="1"/>
              <p:nvPr/>
            </p:nvSpPr>
            <p:spPr>
              <a:xfrm>
                <a:off x="3771364" y="1824439"/>
                <a:ext cx="4649273" cy="584775"/>
              </a:xfrm>
              <a:prstGeom prst="rect">
                <a:avLst/>
              </a:prstGeom>
              <a:noFill/>
            </p:spPr>
            <p:txBody>
              <a:bodyPr wrap="square" rtlCol="0">
                <a:spAutoFit/>
              </a:bodyPr>
              <a:lstStyle/>
              <a:p>
                <a:pPr algn="ctr"/>
                <a14:m>
                  <m:oMath xmlns:m="http://schemas.openxmlformats.org/officeDocument/2006/math">
                    <m:r>
                      <a:rPr lang="pt-BR" sz="1600" b="0" i="1" smtClean="0">
                        <a:latin typeface="Cambria Math" panose="02040503050406030204" pitchFamily="18" charset="0"/>
                      </a:rPr>
                      <m:t>𝑁</m:t>
                    </m:r>
                    <m:r>
                      <a:rPr lang="pt-BR" sz="1600" b="0" i="1" smtClean="0">
                        <a:latin typeface="Cambria Math" panose="02040503050406030204" pitchFamily="18" charset="0"/>
                      </a:rPr>
                      <m:t>=50 | </m:t>
                    </m:r>
                    <m:r>
                      <a:rPr lang="pt-BR" sz="1600" b="0" i="1" smtClean="0">
                        <a:latin typeface="Cambria Math" panose="02040503050406030204" pitchFamily="18" charset="0"/>
                      </a:rPr>
                      <m:t>𝑃</m:t>
                    </m:r>
                    <m:r>
                      <a:rPr lang="pt-BR" sz="1600" b="0" i="1" smtClean="0">
                        <a:latin typeface="Cambria Math" panose="02040503050406030204" pitchFamily="18" charset="0"/>
                      </a:rPr>
                      <m:t>=</m:t>
                    </m:r>
                    <m:r>
                      <a:rPr lang="pt-BR" sz="1600" b="0" i="1" smtClean="0">
                        <a:latin typeface="Cambria Math" panose="02040503050406030204" pitchFamily="18" charset="0"/>
                      </a:rPr>
                      <m:t>𝑁</m:t>
                    </m:r>
                    <m:r>
                      <a:rPr lang="pt-BR" sz="1600" b="0" i="1" smtClean="0">
                        <a:latin typeface="Cambria Math" panose="02040503050406030204" pitchFamily="18" charset="0"/>
                      </a:rPr>
                      <m:t>/2</m:t>
                    </m:r>
                  </m:oMath>
                </a14:m>
                <a:r>
                  <a:rPr lang="pt-BR" sz="1600" i="1" dirty="0" smtClean="0"/>
                  <a:t> </a:t>
                </a:r>
                <a14:m>
                  <m:oMath xmlns:m="http://schemas.openxmlformats.org/officeDocument/2006/math">
                    <m:r>
                      <a:rPr lang="pt-BR" sz="1600" b="0" i="1" dirty="0" smtClean="0">
                        <a:latin typeface="Cambria Math" panose="02040503050406030204" pitchFamily="18" charset="0"/>
                      </a:rPr>
                      <m:t>=3.65 </m:t>
                    </m:r>
                    <m:r>
                      <a:rPr lang="pt-BR" sz="1600" b="0" i="1" dirty="0" smtClean="0">
                        <a:latin typeface="Cambria Math" panose="02040503050406030204" pitchFamily="18" charset="0"/>
                      </a:rPr>
                      <m:t>𝑚</m:t>
                    </m:r>
                    <m:r>
                      <a:rPr lang="pt-BR" sz="1600" b="0" i="1" dirty="0" smtClean="0">
                        <a:latin typeface="Cambria Math" panose="02040503050406030204" pitchFamily="18" charset="0"/>
                      </a:rPr>
                      <m:t> | </m:t>
                    </m:r>
                    <m:sSub>
                      <m:sSubPr>
                        <m:ctrlPr>
                          <a:rPr lang="pt-BR" sz="1600" b="0" i="1" dirty="0" smtClean="0">
                            <a:latin typeface="Cambria Math" panose="02040503050406030204" pitchFamily="18" charset="0"/>
                          </a:rPr>
                        </m:ctrlPr>
                      </m:sSubPr>
                      <m:e>
                        <m:r>
                          <a:rPr lang="pt-BR" sz="1600" b="0" i="1" dirty="0" smtClean="0">
                            <a:latin typeface="Cambria Math" panose="02040503050406030204" pitchFamily="18" charset="0"/>
                          </a:rPr>
                          <m:t>𝑞</m:t>
                        </m:r>
                      </m:e>
                      <m:sub>
                        <m:r>
                          <a:rPr lang="pt-BR" sz="1600" b="0" i="1" dirty="0" smtClean="0">
                            <a:latin typeface="Cambria Math" panose="02040503050406030204" pitchFamily="18" charset="0"/>
                          </a:rPr>
                          <m:t>𝑠</m:t>
                        </m:r>
                      </m:sub>
                    </m:sSub>
                    <m:r>
                      <a:rPr lang="pt-BR" sz="1600" b="0" i="1" dirty="0" smtClean="0">
                        <a:latin typeface="Cambria Math" panose="02040503050406030204" pitchFamily="18" charset="0"/>
                      </a:rPr>
                      <m:t>=</m:t>
                    </m:r>
                    <m:r>
                      <m:rPr>
                        <m:nor/>
                      </m:rPr>
                      <a:rPr lang="pt-BR" sz="1600"/>
                      <m:t>10.6656</m:t>
                    </m:r>
                  </m:oMath>
                </a14:m>
                <a:r>
                  <a:rPr lang="pt-BR" sz="1600" dirty="0" smtClean="0"/>
                  <a:t> mol / kg</a:t>
                </a:r>
                <a:endParaRPr lang="pt-BR" sz="1600" dirty="0"/>
              </a:p>
              <a:p>
                <a:pPr algn="ctr"/>
                <a:endParaRPr lang="pt-BR" sz="1600" i="1" dirty="0"/>
              </a:p>
            </p:txBody>
          </p:sp>
        </mc:Choice>
        <mc:Fallback>
          <p:sp>
            <p:nvSpPr>
              <p:cNvPr id="9" name="CaixaDeTexto 8"/>
              <p:cNvSpPr txBox="1">
                <a:spLocks noRot="1" noChangeAspect="1" noMove="1" noResize="1" noEditPoints="1" noAdjustHandles="1" noChangeArrowheads="1" noChangeShapeType="1" noTextEdit="1"/>
              </p:cNvSpPr>
              <p:nvPr/>
            </p:nvSpPr>
            <p:spPr>
              <a:xfrm>
                <a:off x="3771364" y="1824439"/>
                <a:ext cx="4649273" cy="584775"/>
              </a:xfrm>
              <a:prstGeom prst="rect">
                <a:avLst/>
              </a:prstGeom>
              <a:blipFill rotWithShape="0">
                <a:blip r:embed="rId4"/>
                <a:stretch>
                  <a:fillRect t="-3125" r="-131"/>
                </a:stretch>
              </a:blipFill>
            </p:spPr>
            <p:txBody>
              <a:bodyPr/>
              <a:lstStyle/>
              <a:p>
                <a:r>
                  <a:rPr lang="pt-BR">
                    <a:noFill/>
                  </a:rPr>
                  <a:t> </a:t>
                </a:r>
              </a:p>
            </p:txBody>
          </p:sp>
        </mc:Fallback>
      </mc:AlternateContent>
    </p:spTree>
    <p:extLst>
      <p:ext uri="{BB962C8B-B14F-4D97-AF65-F5344CB8AC3E}">
        <p14:creationId xmlns:p14="http://schemas.microsoft.com/office/powerpoint/2010/main" val="1438719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0" y="244350"/>
            <a:ext cx="12192000" cy="1515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838199" y="346460"/>
            <a:ext cx="11016343" cy="1325563"/>
          </a:xfrm>
        </p:spPr>
        <p:txBody>
          <a:bodyPr/>
          <a:lstStyle/>
          <a:p>
            <a:r>
              <a:rPr lang="pt-BR" dirty="0" smtClean="0"/>
              <a:t>Curva de Ruptura</a:t>
            </a:r>
            <a:endParaRPr lang="pt-BR" i="1" dirty="0" smtClean="0"/>
          </a:p>
        </p:txBody>
      </p:sp>
      <p:pic>
        <p:nvPicPr>
          <p:cNvPr id="7" name="Imagem 6"/>
          <p:cNvPicPr>
            <a:picLocks noChangeAspect="1"/>
          </p:cNvPicPr>
          <p:nvPr/>
        </p:nvPicPr>
        <p:blipFill rotWithShape="1">
          <a:blip r:embed="rId3"/>
          <a:srcRect t="3854"/>
          <a:stretch/>
        </p:blipFill>
        <p:spPr>
          <a:xfrm>
            <a:off x="2164913" y="1944710"/>
            <a:ext cx="7862175" cy="4613148"/>
          </a:xfrm>
          <a:prstGeom prst="rect">
            <a:avLst/>
          </a:prstGeom>
        </p:spPr>
      </p:pic>
      <mc:AlternateContent xmlns:mc="http://schemas.openxmlformats.org/markup-compatibility/2006">
        <mc:Choice xmlns:a14="http://schemas.microsoft.com/office/drawing/2010/main" Requires="a14">
          <p:sp>
            <p:nvSpPr>
              <p:cNvPr id="9" name="CaixaDeTexto 8"/>
              <p:cNvSpPr txBox="1"/>
              <p:nvPr/>
            </p:nvSpPr>
            <p:spPr>
              <a:xfrm>
                <a:off x="4378817" y="1760044"/>
                <a:ext cx="3434366" cy="338554"/>
              </a:xfrm>
              <a:prstGeom prst="rect">
                <a:avLst/>
              </a:prstGeom>
              <a:noFill/>
            </p:spPr>
            <p:txBody>
              <a:bodyPr wrap="square" rtlCol="0">
                <a:spAutoFit/>
              </a:bodyPr>
              <a:lstStyle/>
              <a:p>
                <a:pPr algn="ctr"/>
                <a14:m>
                  <m:oMath xmlns:m="http://schemas.openxmlformats.org/officeDocument/2006/math">
                    <m:r>
                      <a:rPr lang="pt-BR" sz="1600" b="0" i="1" smtClean="0">
                        <a:latin typeface="Cambria Math" panose="02040503050406030204" pitchFamily="18" charset="0"/>
                      </a:rPr>
                      <m:t>𝑁</m:t>
                    </m:r>
                    <m:r>
                      <a:rPr lang="pt-BR" sz="1600" b="0" i="1" smtClean="0">
                        <a:latin typeface="Cambria Math" panose="02040503050406030204" pitchFamily="18" charset="0"/>
                      </a:rPr>
                      <m:t>=50 | </m:t>
                    </m:r>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𝐶</m:t>
                        </m:r>
                      </m:e>
                      <m:sub>
                        <m:r>
                          <a:rPr lang="pt-BR" sz="1600" b="0" i="1" smtClean="0">
                            <a:latin typeface="Cambria Math" panose="02040503050406030204" pitchFamily="18" charset="0"/>
                          </a:rPr>
                          <m:t>0</m:t>
                        </m:r>
                      </m:sub>
                    </m:sSub>
                    <m:r>
                      <a:rPr lang="pt-BR" sz="1600" i="1">
                        <a:latin typeface="Cambria Math" panose="02040503050406030204" pitchFamily="18" charset="0"/>
                      </a:rPr>
                      <m:t>=18.8</m:t>
                    </m:r>
                    <m:r>
                      <a:rPr lang="pt-BR" sz="1600" b="0" i="1" smtClean="0">
                        <a:latin typeface="Cambria Math" panose="02040503050406030204" pitchFamily="18" charset="0"/>
                      </a:rPr>
                      <m:t> </m:t>
                    </m:r>
                    <m:r>
                      <a:rPr lang="pt-BR" sz="1600" b="0" i="1" smtClean="0">
                        <a:latin typeface="Cambria Math" panose="02040503050406030204" pitchFamily="18" charset="0"/>
                      </a:rPr>
                      <m:t>𝑚𝑜𝑙</m:t>
                    </m:r>
                    <m:r>
                      <a:rPr lang="pt-BR" sz="1600" b="0" i="1" smtClean="0">
                        <a:latin typeface="Cambria Math" panose="02040503050406030204" pitchFamily="18" charset="0"/>
                      </a:rPr>
                      <m:t>/</m:t>
                    </m:r>
                    <m:sSup>
                      <m:sSupPr>
                        <m:ctrlPr>
                          <a:rPr lang="pt-BR" sz="1600" b="0" i="1" smtClean="0">
                            <a:latin typeface="Cambria Math" panose="02040503050406030204" pitchFamily="18" charset="0"/>
                          </a:rPr>
                        </m:ctrlPr>
                      </m:sSupPr>
                      <m:e>
                        <m:r>
                          <a:rPr lang="pt-BR" sz="1600" b="0" i="1" smtClean="0">
                            <a:latin typeface="Cambria Math" panose="02040503050406030204" pitchFamily="18" charset="0"/>
                          </a:rPr>
                          <m:t>𝑚</m:t>
                        </m:r>
                      </m:e>
                      <m:sup>
                        <m:r>
                          <a:rPr lang="pt-BR" sz="1600" b="0" i="1" smtClean="0">
                            <a:latin typeface="Cambria Math" panose="02040503050406030204" pitchFamily="18" charset="0"/>
                          </a:rPr>
                          <m:t>3</m:t>
                        </m:r>
                      </m:sup>
                    </m:sSup>
                  </m:oMath>
                </a14:m>
                <a:r>
                  <a:rPr lang="pt-BR" sz="1600" i="1" dirty="0" smtClean="0"/>
                  <a:t> </a:t>
                </a:r>
                <a:endParaRPr lang="pt-BR" sz="1600" i="1" dirty="0"/>
              </a:p>
            </p:txBody>
          </p:sp>
        </mc:Choice>
        <mc:Fallback>
          <p:sp>
            <p:nvSpPr>
              <p:cNvPr id="9" name="CaixaDeTexto 8"/>
              <p:cNvSpPr txBox="1">
                <a:spLocks noRot="1" noChangeAspect="1" noMove="1" noResize="1" noEditPoints="1" noAdjustHandles="1" noChangeArrowheads="1" noChangeShapeType="1" noTextEdit="1"/>
              </p:cNvSpPr>
              <p:nvPr/>
            </p:nvSpPr>
            <p:spPr>
              <a:xfrm>
                <a:off x="4378817" y="1760044"/>
                <a:ext cx="3434366" cy="338554"/>
              </a:xfrm>
              <a:prstGeom prst="rect">
                <a:avLst/>
              </a:prstGeom>
              <a:blipFill rotWithShape="0">
                <a:blip r:embed="rId4"/>
                <a:stretch>
                  <a:fillRect b="-10909"/>
                </a:stretch>
              </a:blipFill>
            </p:spPr>
            <p:txBody>
              <a:bodyPr/>
              <a:lstStyle/>
              <a:p>
                <a:r>
                  <a:rPr lang="pt-BR">
                    <a:noFill/>
                  </a:rPr>
                  <a:t> </a:t>
                </a:r>
              </a:p>
            </p:txBody>
          </p:sp>
        </mc:Fallback>
      </mc:AlternateContent>
    </p:spTree>
    <p:extLst>
      <p:ext uri="{BB962C8B-B14F-4D97-AF65-F5344CB8AC3E}">
        <p14:creationId xmlns:p14="http://schemas.microsoft.com/office/powerpoint/2010/main" val="2756550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0" y="244350"/>
            <a:ext cx="12192000" cy="1515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838199" y="346460"/>
            <a:ext cx="11016343" cy="1325563"/>
          </a:xfrm>
        </p:spPr>
        <p:txBody>
          <a:bodyPr/>
          <a:lstStyle/>
          <a:p>
            <a:r>
              <a:rPr lang="pt-BR" dirty="0" smtClean="0"/>
              <a:t>Variação de Temperatura</a:t>
            </a:r>
            <a:endParaRPr lang="pt-BR" i="1" dirty="0" smtClean="0"/>
          </a:p>
        </p:txBody>
      </p:sp>
      <mc:AlternateContent xmlns:mc="http://schemas.openxmlformats.org/markup-compatibility/2006">
        <mc:Choice xmlns:a14="http://schemas.microsoft.com/office/drawing/2010/main" Requires="a14">
          <p:sp>
            <p:nvSpPr>
              <p:cNvPr id="9" name="CaixaDeTexto 8"/>
              <p:cNvSpPr txBox="1"/>
              <p:nvPr/>
            </p:nvSpPr>
            <p:spPr>
              <a:xfrm>
                <a:off x="4378817" y="1929320"/>
                <a:ext cx="3434366"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𝑁</m:t>
                      </m:r>
                      <m:r>
                        <a:rPr lang="pt-BR" sz="1600" b="0" i="1" smtClean="0">
                          <a:latin typeface="Cambria Math" panose="02040503050406030204" pitchFamily="18" charset="0"/>
                        </a:rPr>
                        <m:t>=50 | </m:t>
                      </m:r>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𝑇</m:t>
                          </m:r>
                        </m:e>
                        <m:sub>
                          <m:r>
                            <a:rPr lang="pt-BR" sz="1600" b="0" i="1" smtClean="0">
                              <a:latin typeface="Cambria Math" panose="02040503050406030204" pitchFamily="18" charset="0"/>
                            </a:rPr>
                            <m:t>0</m:t>
                          </m:r>
                        </m:sub>
                      </m:sSub>
                      <m:r>
                        <a:rPr lang="pt-BR" sz="1600" b="0" i="1" smtClean="0">
                          <a:latin typeface="Cambria Math" panose="02040503050406030204" pitchFamily="18" charset="0"/>
                        </a:rPr>
                        <m:t>=440</m:t>
                      </m:r>
                      <m:r>
                        <a:rPr lang="pt-BR" sz="1600" b="0" i="1" smtClean="0">
                          <a:latin typeface="Cambria Math" panose="02040503050406030204" pitchFamily="18" charset="0"/>
                        </a:rPr>
                        <m:t>𝐾</m:t>
                      </m:r>
                    </m:oMath>
                  </m:oMathPara>
                </a14:m>
                <a:endParaRPr lang="pt-BR" sz="1600" i="1" dirty="0"/>
              </a:p>
            </p:txBody>
          </p:sp>
        </mc:Choice>
        <mc:Fallback>
          <p:sp>
            <p:nvSpPr>
              <p:cNvPr id="9" name="CaixaDeTexto 8"/>
              <p:cNvSpPr txBox="1">
                <a:spLocks noRot="1" noChangeAspect="1" noMove="1" noResize="1" noEditPoints="1" noAdjustHandles="1" noChangeArrowheads="1" noChangeShapeType="1" noTextEdit="1"/>
              </p:cNvSpPr>
              <p:nvPr/>
            </p:nvSpPr>
            <p:spPr>
              <a:xfrm>
                <a:off x="4378817" y="1929320"/>
                <a:ext cx="3434366" cy="338554"/>
              </a:xfrm>
              <a:prstGeom prst="rect">
                <a:avLst/>
              </a:prstGeom>
              <a:blipFill rotWithShape="0">
                <a:blip r:embed="rId3"/>
                <a:stretch>
                  <a:fillRect b="-8929"/>
                </a:stretch>
              </a:blipFill>
            </p:spPr>
            <p:txBody>
              <a:bodyPr/>
              <a:lstStyle/>
              <a:p>
                <a:r>
                  <a:rPr lang="pt-BR">
                    <a:noFill/>
                  </a:rPr>
                  <a:t> </a:t>
                </a:r>
              </a:p>
            </p:txBody>
          </p:sp>
        </mc:Fallback>
      </mc:AlternateContent>
      <p:pic>
        <p:nvPicPr>
          <p:cNvPr id="2" name="Imagem 1"/>
          <p:cNvPicPr>
            <a:picLocks noChangeAspect="1"/>
          </p:cNvPicPr>
          <p:nvPr/>
        </p:nvPicPr>
        <p:blipFill>
          <a:blip r:embed="rId4"/>
          <a:stretch>
            <a:fillRect/>
          </a:stretch>
        </p:blipFill>
        <p:spPr>
          <a:xfrm>
            <a:off x="2184263" y="2098597"/>
            <a:ext cx="7823474" cy="4430991"/>
          </a:xfrm>
          <a:prstGeom prst="rect">
            <a:avLst/>
          </a:prstGeom>
        </p:spPr>
      </p:pic>
    </p:spTree>
    <p:extLst>
      <p:ext uri="{BB962C8B-B14F-4D97-AF65-F5344CB8AC3E}">
        <p14:creationId xmlns:p14="http://schemas.microsoft.com/office/powerpoint/2010/main" val="816961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587829" y="2766219"/>
            <a:ext cx="11016343" cy="1325563"/>
          </a:xfrm>
        </p:spPr>
        <p:txBody>
          <a:bodyPr>
            <a:normAutofit/>
          </a:bodyPr>
          <a:lstStyle/>
          <a:p>
            <a:pPr algn="ctr"/>
            <a:r>
              <a:rPr lang="pt-BR" sz="6000" dirty="0" smtClean="0"/>
              <a:t>Obrigada</a:t>
            </a:r>
            <a:endParaRPr lang="pt-BR" sz="6000" i="1" dirty="0" smtClean="0"/>
          </a:p>
        </p:txBody>
      </p:sp>
    </p:spTree>
    <p:extLst>
      <p:ext uri="{BB962C8B-B14F-4D97-AF65-F5344CB8AC3E}">
        <p14:creationId xmlns:p14="http://schemas.microsoft.com/office/powerpoint/2010/main" val="92081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2540358"/>
            <a:ext cx="12192000" cy="177728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4" name="Título 1"/>
          <p:cNvSpPr>
            <a:spLocks noGrp="1"/>
          </p:cNvSpPr>
          <p:nvPr>
            <p:ph type="title"/>
          </p:nvPr>
        </p:nvSpPr>
        <p:spPr>
          <a:xfrm>
            <a:off x="838200" y="2766219"/>
            <a:ext cx="10515600" cy="1325563"/>
          </a:xfrm>
        </p:spPr>
        <p:txBody>
          <a:bodyPr/>
          <a:lstStyle/>
          <a:p>
            <a:pPr algn="ctr"/>
            <a:r>
              <a:rPr lang="pt-BR" b="1" dirty="0" smtClean="0">
                <a:solidFill>
                  <a:schemeClr val="bg1"/>
                </a:solidFill>
              </a:rPr>
              <a:t>Hipóteses Simplificadoras</a:t>
            </a:r>
            <a:endParaRPr lang="pt-BR" b="1" dirty="0">
              <a:solidFill>
                <a:schemeClr val="bg1"/>
              </a:solidFill>
            </a:endParaRPr>
          </a:p>
        </p:txBody>
      </p:sp>
    </p:spTree>
    <p:extLst>
      <p:ext uri="{BB962C8B-B14F-4D97-AF65-F5344CB8AC3E}">
        <p14:creationId xmlns:p14="http://schemas.microsoft.com/office/powerpoint/2010/main" val="936502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3507731783"/>
                  </p:ext>
                </p:extLst>
              </p:nvPr>
            </p:nvGraphicFramePr>
            <p:xfrm>
              <a:off x="1161961" y="484823"/>
              <a:ext cx="9868078" cy="5888355"/>
            </p:xfrm>
            <a:graphic>
              <a:graphicData uri="http://schemas.openxmlformats.org/drawingml/2006/table">
                <a:tbl>
                  <a:tblPr firstRow="1" bandRow="1">
                    <a:tableStyleId>{5C22544A-7EE6-4342-B048-85BDC9FD1C3A}</a:tableStyleId>
                  </a:tblPr>
                  <a:tblGrid>
                    <a:gridCol w="814231"/>
                    <a:gridCol w="9053847"/>
                  </a:tblGrid>
                  <a:tr h="949481">
                    <a:tc>
                      <a:txBody>
                        <a:bodyPr/>
                        <a:lstStyle/>
                        <a:p>
                          <a:pPr algn="ctr"/>
                          <a14:m>
                            <m:oMathPara xmlns:m="http://schemas.openxmlformats.org/officeDocument/2006/math">
                              <m:oMathParaPr>
                                <m:jc m:val="center"/>
                              </m:oMathParaPr>
                              <m:oMath xmlns:m="http://schemas.openxmlformats.org/officeDocument/2006/math">
                                <m:r>
                                  <a:rPr lang="pt-BR" b="0" i="1" smtClean="0">
                                    <a:solidFill>
                                      <a:schemeClr val="tx1"/>
                                    </a:solidFill>
                                    <a:latin typeface="Cambria Math" panose="02040503050406030204" pitchFamily="18" charset="0"/>
                                  </a:rPr>
                                  <m:t>𝐻</m:t>
                                </m:r>
                                <m:r>
                                  <a:rPr lang="pt-BR" b="0" i="1" smtClean="0">
                                    <a:solidFill>
                                      <a:schemeClr val="tx1"/>
                                    </a:solidFill>
                                    <a:latin typeface="Cambria Math" panose="02040503050406030204" pitchFamily="18" charset="0"/>
                                  </a:rPr>
                                  <m:t>1</m:t>
                                </m:r>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b="0" dirty="0" smtClean="0">
                              <a:solidFill>
                                <a:schemeClr val="tx1"/>
                              </a:solidFill>
                            </a:rPr>
                            <a:t>Somente</a:t>
                          </a:r>
                          <a:r>
                            <a:rPr lang="pt-BR" b="0" baseline="0" dirty="0" smtClean="0">
                              <a:solidFill>
                                <a:schemeClr val="tx1"/>
                              </a:solidFill>
                            </a:rPr>
                            <a:t> dois componentes no gás: água e etanol. Considera-se que o etanol não é adsorvido pelas peneiras moleculares.</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7279">
                    <a:tc>
                      <a:txBody>
                        <a:bodyPr/>
                        <a:lstStyle/>
                        <a:p>
                          <a:pPr algn="ctr"/>
                          <a14:m>
                            <m:oMathPara xmlns:m="http://schemas.openxmlformats.org/officeDocument/2006/math">
                              <m:oMathParaPr>
                                <m:jc m:val="center"/>
                              </m:oMathParaPr>
                              <m:oMath xmlns:m="http://schemas.openxmlformats.org/officeDocument/2006/math">
                                <m:r>
                                  <a:rPr lang="pt-BR" sz="1800" b="0" i="1" smtClean="0">
                                    <a:latin typeface="Cambria Math" panose="02040503050406030204" pitchFamily="18" charset="0"/>
                                  </a:rPr>
                                  <m:t>𝐻</m:t>
                                </m:r>
                                <m:r>
                                  <a:rPr lang="pt-BR" sz="1800" b="0" i="1" smtClean="0">
                                    <a:latin typeface="Cambria Math" panose="02040503050406030204" pitchFamily="18" charset="0"/>
                                  </a:rPr>
                                  <m:t>2</m:t>
                                </m:r>
                              </m:oMath>
                            </m:oMathPara>
                          </a14:m>
                          <a:endParaRPr lang="pt-B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dirty="0" smtClean="0"/>
                            <a:t>Gás</a:t>
                          </a:r>
                          <a:r>
                            <a:rPr lang="pt-BR" baseline="0" dirty="0" smtClean="0"/>
                            <a:t> ideal</a:t>
                          </a:r>
                          <a:endParaRPr lang="pt-B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pt-BR" sz="1800" i="1" smtClean="0">
                                    <a:latin typeface="Cambria Math" panose="02040503050406030204" pitchFamily="18" charset="0"/>
                                  </a:rPr>
                                  <m:t>𝐻</m:t>
                                </m:r>
                                <m:r>
                                  <a:rPr lang="pt-BR" sz="1800" b="0" i="1" smtClean="0">
                                    <a:latin typeface="Cambria Math" panose="02040503050406030204" pitchFamily="18" charset="0"/>
                                  </a:rPr>
                                  <m:t>3</m:t>
                                </m:r>
                              </m:oMath>
                            </m:oMathPara>
                          </a14:m>
                          <a:endParaRPr lang="pt-BR"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dirty="0" smtClean="0"/>
                            <a:t>Velocidade constante</a:t>
                          </a:r>
                          <a:endParaRPr lang="pt-B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pt-BR" sz="1800" i="1" smtClean="0">
                                    <a:latin typeface="Cambria Math" panose="02040503050406030204" pitchFamily="18" charset="0"/>
                                  </a:rPr>
                                  <m:t>𝐻</m:t>
                                </m:r>
                                <m:r>
                                  <a:rPr lang="pt-BR" sz="1800" b="0" i="1" smtClean="0">
                                    <a:latin typeface="Cambria Math" panose="02040503050406030204" pitchFamily="18" charset="0"/>
                                  </a:rPr>
                                  <m:t>4</m:t>
                                </m:r>
                              </m:oMath>
                            </m:oMathPara>
                          </a14:m>
                          <a:endParaRPr lang="pt-BR"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pt-BR" sz="1800" kern="1200" dirty="0" smtClean="0">
                              <a:solidFill>
                                <a:schemeClr val="dk1"/>
                              </a:solidFill>
                              <a:latin typeface="+mn-lt"/>
                              <a:ea typeface="+mn-ea"/>
                              <a:cs typeface="+mn-cs"/>
                            </a:rPr>
                            <a:t> Sistema adiabático</a:t>
                          </a:r>
                          <a:endParaRPr lang="pt-BR"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pt-BR" sz="1800" i="1" smtClean="0">
                                    <a:latin typeface="Cambria Math" panose="02040503050406030204" pitchFamily="18" charset="0"/>
                                  </a:rPr>
                                  <m:t>𝐻</m:t>
                                </m:r>
                                <m:r>
                                  <a:rPr lang="pt-BR" sz="1800" b="0" i="1" smtClean="0">
                                    <a:latin typeface="Cambria Math" panose="02040503050406030204" pitchFamily="18" charset="0"/>
                                  </a:rPr>
                                  <m:t>5</m:t>
                                </m:r>
                              </m:oMath>
                            </m:oMathPara>
                          </a14:m>
                          <a:endParaRPr lang="pt-BR"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pt-BR" sz="1800" kern="1200" dirty="0" smtClean="0">
                              <a:solidFill>
                                <a:schemeClr val="dk1"/>
                              </a:solidFill>
                              <a:latin typeface="+mn-lt"/>
                              <a:ea typeface="+mn-ea"/>
                              <a:cs typeface="+mn-cs"/>
                            </a:rPr>
                            <a:t> </a:t>
                          </a:r>
                          <a:r>
                            <a:rPr lang="pt-BR" sz="1800" kern="1200" dirty="0" smtClean="0">
                              <a:solidFill>
                                <a:schemeClr val="dk1"/>
                              </a:solidFill>
                              <a:latin typeface="+mn-lt"/>
                              <a:ea typeface="+mn-ea"/>
                              <a:cs typeface="+mn-cs"/>
                            </a:rPr>
                            <a:t>A resistência à transferência de massa</a:t>
                          </a:r>
                          <a:r>
                            <a:rPr lang="pt-BR" sz="1800" kern="1200" baseline="0" dirty="0" smtClean="0">
                              <a:solidFill>
                                <a:schemeClr val="dk1"/>
                              </a:solidFill>
                              <a:latin typeface="+mn-lt"/>
                              <a:ea typeface="+mn-ea"/>
                              <a:cs typeface="+mn-cs"/>
                            </a:rPr>
                            <a:t> segue um modelo linear (LDF)</a:t>
                          </a:r>
                          <a:endParaRPr lang="pt-BR"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pt-BR" sz="1800" i="1" smtClean="0">
                                    <a:latin typeface="Cambria Math" panose="02040503050406030204" pitchFamily="18" charset="0"/>
                                  </a:rPr>
                                  <m:t>𝐻</m:t>
                                </m:r>
                                <m:r>
                                  <a:rPr lang="pt-BR" sz="1800" b="0" i="1" smtClean="0">
                                    <a:latin typeface="Cambria Math" panose="02040503050406030204" pitchFamily="18" charset="0"/>
                                  </a:rPr>
                                  <m:t>6</m:t>
                                </m:r>
                              </m:oMath>
                            </m:oMathPara>
                          </a14:m>
                          <a:endParaRPr lang="pt-BR"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pt-BR" sz="1800" kern="1200" dirty="0" smtClean="0">
                              <a:solidFill>
                                <a:schemeClr val="dk1"/>
                              </a:solidFill>
                              <a:latin typeface="+mn-lt"/>
                              <a:ea typeface="+mn-ea"/>
                              <a:cs typeface="+mn-cs"/>
                            </a:rPr>
                            <a:t>Isoterma de Langmuir</a:t>
                          </a:r>
                          <a:endParaRPr lang="pt-BR"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pt-BR" sz="2800" i="1" kern="1200" smtClean="0">
                                    <a:solidFill>
                                      <a:schemeClr val="dk1"/>
                                    </a:solidFill>
                                    <a:latin typeface="Cambria Math" panose="02040503050406030204" pitchFamily="18" charset="0"/>
                                    <a:ea typeface="Cambria Math" panose="02040503050406030204" pitchFamily="18" charset="0"/>
                                    <a:cs typeface="+mn-cs"/>
                                  </a:rPr>
                                  <m:t>⋮</m:t>
                                </m:r>
                              </m:oMath>
                            </m:oMathPara>
                          </a14:m>
                          <a:endParaRPr lang="pt-BR" sz="2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pt-BR" sz="2800" i="1" kern="1200" smtClean="0">
                                    <a:solidFill>
                                      <a:schemeClr val="dk1"/>
                                    </a:solidFill>
                                    <a:latin typeface="Cambria Math" panose="02040503050406030204" pitchFamily="18" charset="0"/>
                                    <a:ea typeface="Cambria Math" panose="02040503050406030204" pitchFamily="18" charset="0"/>
                                    <a:cs typeface="+mn-cs"/>
                                  </a:rPr>
                                  <m:t>⋮</m:t>
                                </m:r>
                              </m:oMath>
                            </m:oMathPara>
                          </a14:m>
                          <a:endParaRPr lang="pt-BR" sz="2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3507731783"/>
                  </p:ext>
                </p:extLst>
              </p:nvPr>
            </p:nvGraphicFramePr>
            <p:xfrm>
              <a:off x="1161961" y="484823"/>
              <a:ext cx="9868078" cy="5888355"/>
            </p:xfrm>
            <a:graphic>
              <a:graphicData uri="http://schemas.openxmlformats.org/drawingml/2006/table">
                <a:tbl>
                  <a:tblPr firstRow="1" bandRow="1">
                    <a:tableStyleId>{5C22544A-7EE6-4342-B048-85BDC9FD1C3A}</a:tableStyleId>
                  </a:tblPr>
                  <a:tblGrid>
                    <a:gridCol w="814231"/>
                    <a:gridCol w="9053847"/>
                  </a:tblGrid>
                  <a:tr h="949481">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746" t="-641" r="-1110448" b="-521154"/>
                          </a:stretch>
                        </a:blipFill>
                      </a:tcPr>
                    </a:tc>
                    <a:tc>
                      <a:txBody>
                        <a:bodyPr/>
                        <a:lstStyle/>
                        <a:p>
                          <a:r>
                            <a:rPr lang="pt-BR" b="0" dirty="0" smtClean="0">
                              <a:solidFill>
                                <a:schemeClr val="tx1"/>
                              </a:solidFill>
                            </a:rPr>
                            <a:t>Somente</a:t>
                          </a:r>
                          <a:r>
                            <a:rPr lang="pt-BR" b="0" baseline="0" dirty="0" smtClean="0">
                              <a:solidFill>
                                <a:schemeClr val="tx1"/>
                              </a:solidFill>
                            </a:rPr>
                            <a:t> dois componentes no gás: água e etanol. Considera-se que o etanol não é adsorvido pelas peneiras moleculares.</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7279">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746" t="-103289" r="-1110448" b="-434868"/>
                          </a:stretch>
                        </a:blipFill>
                      </a:tcPr>
                    </a:tc>
                    <a:tc>
                      <a:txBody>
                        <a:bodyPr/>
                        <a:lstStyle/>
                        <a:p>
                          <a:r>
                            <a:rPr lang="pt-BR" dirty="0" smtClean="0"/>
                            <a:t>Gás</a:t>
                          </a:r>
                          <a:r>
                            <a:rPr lang="pt-BR" baseline="0" dirty="0" smtClean="0"/>
                            <a:t> ideal</a:t>
                          </a:r>
                          <a:endParaRPr lang="pt-B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746" t="-234091" r="-1110448" b="-400758"/>
                          </a:stretch>
                        </a:blipFill>
                      </a:tcPr>
                    </a:tc>
                    <a:tc>
                      <a:txBody>
                        <a:bodyPr/>
                        <a:lstStyle/>
                        <a:p>
                          <a:r>
                            <a:rPr lang="pt-BR" dirty="0" smtClean="0"/>
                            <a:t>Velocidade constante</a:t>
                          </a:r>
                          <a:endParaRPr lang="pt-B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746" t="-334091" r="-1110448" b="-300758"/>
                          </a:stretch>
                        </a:blipFill>
                      </a:tcPr>
                    </a:tc>
                    <a:tc>
                      <a:txBody>
                        <a:bodyPr/>
                        <a:lstStyle/>
                        <a:p>
                          <a:pPr marL="0" algn="l" defTabSz="914400" rtl="0" eaLnBrk="1" latinLnBrk="0" hangingPunct="1"/>
                          <a:r>
                            <a:rPr lang="pt-BR" sz="1800" kern="1200" dirty="0" smtClean="0">
                              <a:solidFill>
                                <a:schemeClr val="dk1"/>
                              </a:solidFill>
                              <a:latin typeface="+mn-lt"/>
                              <a:ea typeface="+mn-ea"/>
                              <a:cs typeface="+mn-cs"/>
                            </a:rPr>
                            <a:t> Sistema adiabático</a:t>
                          </a:r>
                          <a:endParaRPr lang="pt-BR"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746" t="-437405" r="-1110448" b="-203053"/>
                          </a:stretch>
                        </a:blipFill>
                      </a:tcPr>
                    </a:tc>
                    <a:tc>
                      <a:txBody>
                        <a:bodyPr/>
                        <a:lstStyle/>
                        <a:p>
                          <a:pPr marL="0" algn="l" defTabSz="914400" rtl="0" eaLnBrk="1" latinLnBrk="0" hangingPunct="1"/>
                          <a:r>
                            <a:rPr lang="pt-BR" sz="1800" kern="1200" dirty="0" smtClean="0">
                              <a:solidFill>
                                <a:schemeClr val="dk1"/>
                              </a:solidFill>
                              <a:latin typeface="+mn-lt"/>
                              <a:ea typeface="+mn-ea"/>
                              <a:cs typeface="+mn-cs"/>
                            </a:rPr>
                            <a:t> </a:t>
                          </a:r>
                          <a:r>
                            <a:rPr lang="pt-BR" sz="1800" kern="1200" dirty="0" smtClean="0">
                              <a:solidFill>
                                <a:schemeClr val="dk1"/>
                              </a:solidFill>
                              <a:latin typeface="+mn-lt"/>
                              <a:ea typeface="+mn-ea"/>
                              <a:cs typeface="+mn-cs"/>
                            </a:rPr>
                            <a:t>A resistência à transferência de massa</a:t>
                          </a:r>
                          <a:r>
                            <a:rPr lang="pt-BR" sz="1800" kern="1200" baseline="0" dirty="0" smtClean="0">
                              <a:solidFill>
                                <a:schemeClr val="dk1"/>
                              </a:solidFill>
                              <a:latin typeface="+mn-lt"/>
                              <a:ea typeface="+mn-ea"/>
                              <a:cs typeface="+mn-cs"/>
                            </a:rPr>
                            <a:t> segue um modelo linear (LDF)</a:t>
                          </a:r>
                          <a:endParaRPr lang="pt-BR"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746" t="-533333" r="-1110448" b="-101515"/>
                          </a:stretch>
                        </a:blipFill>
                      </a:tcPr>
                    </a:tc>
                    <a:tc>
                      <a:txBody>
                        <a:bodyPr/>
                        <a:lstStyle/>
                        <a:p>
                          <a:pPr marL="0" algn="l" defTabSz="914400" rtl="0" eaLnBrk="1" latinLnBrk="0" hangingPunct="1"/>
                          <a:r>
                            <a:rPr lang="pt-BR" sz="1800" kern="1200" dirty="0" smtClean="0">
                              <a:solidFill>
                                <a:schemeClr val="dk1"/>
                              </a:solidFill>
                              <a:latin typeface="+mn-lt"/>
                              <a:ea typeface="+mn-ea"/>
                              <a:cs typeface="+mn-cs"/>
                            </a:rPr>
                            <a:t>Isoterma de Langmuir</a:t>
                          </a:r>
                          <a:endParaRPr lang="pt-BR"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746" t="-633333" r="-1110448" b="-1515"/>
                          </a:stretch>
                        </a:blipFill>
                      </a:tcPr>
                    </a:tc>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085" t="-633333" r="-135" b="-1515"/>
                          </a:stretch>
                        </a:blipFill>
                      </a:tcPr>
                    </a:tc>
                  </a:tr>
                </a:tbl>
              </a:graphicData>
            </a:graphic>
          </p:graphicFrame>
        </mc:Fallback>
      </mc:AlternateContent>
    </p:spTree>
    <p:extLst>
      <p:ext uri="{BB962C8B-B14F-4D97-AF65-F5344CB8AC3E}">
        <p14:creationId xmlns:p14="http://schemas.microsoft.com/office/powerpoint/2010/main" val="453831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2540358"/>
            <a:ext cx="12192000" cy="177728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4" name="Título 1"/>
          <p:cNvSpPr>
            <a:spLocks noGrp="1"/>
          </p:cNvSpPr>
          <p:nvPr>
            <p:ph type="title"/>
          </p:nvPr>
        </p:nvSpPr>
        <p:spPr>
          <a:xfrm>
            <a:off x="838200" y="2766219"/>
            <a:ext cx="10515600" cy="1325563"/>
          </a:xfrm>
        </p:spPr>
        <p:txBody>
          <a:bodyPr/>
          <a:lstStyle/>
          <a:p>
            <a:pPr algn="ctr"/>
            <a:r>
              <a:rPr lang="pt-BR" b="1" dirty="0" smtClean="0">
                <a:solidFill>
                  <a:schemeClr val="bg1"/>
                </a:solidFill>
              </a:rPr>
              <a:t>Volumes Finitos</a:t>
            </a:r>
            <a:endParaRPr lang="pt-BR" b="1" dirty="0">
              <a:solidFill>
                <a:schemeClr val="bg1"/>
              </a:solidFill>
            </a:endParaRPr>
          </a:p>
        </p:txBody>
      </p:sp>
    </p:spTree>
    <p:extLst>
      <p:ext uri="{BB962C8B-B14F-4D97-AF65-F5344CB8AC3E}">
        <p14:creationId xmlns:p14="http://schemas.microsoft.com/office/powerpoint/2010/main" val="92574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Volumes Discretos de Mesmo Tamanho</a:t>
            </a:r>
            <a:endParaRPr lang="pt-BR" dirty="0"/>
          </a:p>
        </p:txBody>
      </p:sp>
      <p:grpSp>
        <p:nvGrpSpPr>
          <p:cNvPr id="28" name="Grupo 27"/>
          <p:cNvGrpSpPr/>
          <p:nvPr/>
        </p:nvGrpSpPr>
        <p:grpSpPr>
          <a:xfrm>
            <a:off x="2490512" y="2025540"/>
            <a:ext cx="7200000" cy="1442595"/>
            <a:chOff x="2496000" y="1690688"/>
            <a:chExt cx="7200000" cy="1442595"/>
          </a:xfrm>
        </p:grpSpPr>
        <p:grpSp>
          <p:nvGrpSpPr>
            <p:cNvPr id="20" name="Grupo 19"/>
            <p:cNvGrpSpPr/>
            <p:nvPr/>
          </p:nvGrpSpPr>
          <p:grpSpPr>
            <a:xfrm>
              <a:off x="2496000" y="1690688"/>
              <a:ext cx="7200000" cy="1442595"/>
              <a:chOff x="2496000" y="1690688"/>
              <a:chExt cx="7200000" cy="1442595"/>
            </a:xfrm>
          </p:grpSpPr>
          <p:grpSp>
            <p:nvGrpSpPr>
              <p:cNvPr id="6" name="Grupo 5"/>
              <p:cNvGrpSpPr/>
              <p:nvPr/>
            </p:nvGrpSpPr>
            <p:grpSpPr>
              <a:xfrm>
                <a:off x="2496000" y="1690688"/>
                <a:ext cx="7200000" cy="1442595"/>
                <a:chOff x="2691685" y="1690688"/>
                <a:chExt cx="7200000" cy="1442595"/>
              </a:xfrm>
            </p:grpSpPr>
            <p:sp>
              <p:nvSpPr>
                <p:cNvPr id="3" name="Retângulo 2"/>
                <p:cNvSpPr>
                  <a:spLocks noChangeAspect="1"/>
                </p:cNvSpPr>
                <p:nvPr/>
              </p:nvSpPr>
              <p:spPr>
                <a:xfrm>
                  <a:off x="2691685" y="1690688"/>
                  <a:ext cx="1440000" cy="1440000"/>
                </a:xfrm>
                <a:prstGeom prst="rect">
                  <a:avLst/>
                </a:prstGeom>
                <a:solidFill>
                  <a:schemeClr val="accent3">
                    <a:lumMod val="60000"/>
                    <a:lumOff val="4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p:cNvSpPr>
                  <a:spLocks noChangeAspect="1"/>
                </p:cNvSpPr>
                <p:nvPr/>
              </p:nvSpPr>
              <p:spPr>
                <a:xfrm>
                  <a:off x="4131685" y="1693283"/>
                  <a:ext cx="1440000" cy="1440000"/>
                </a:xfrm>
                <a:prstGeom prst="rect">
                  <a:avLst/>
                </a:prstGeom>
                <a:solidFill>
                  <a:schemeClr val="accent3">
                    <a:lumMod val="60000"/>
                    <a:lumOff val="4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p:cNvSpPr>
                  <a:spLocks noChangeAspect="1"/>
                </p:cNvSpPr>
                <p:nvPr/>
              </p:nvSpPr>
              <p:spPr>
                <a:xfrm>
                  <a:off x="5571685" y="1690688"/>
                  <a:ext cx="1440000" cy="1440000"/>
                </a:xfrm>
                <a:prstGeom prst="rect">
                  <a:avLst/>
                </a:prstGeom>
                <a:pattFill prst="wdUpDiag">
                  <a:fgClr>
                    <a:schemeClr val="bg1"/>
                  </a:fgClr>
                  <a:bgClr>
                    <a:srgbClr val="C9C9C9"/>
                  </a:bgClr>
                </a:patt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a:spLocks noChangeAspect="1"/>
                </p:cNvSpPr>
                <p:nvPr/>
              </p:nvSpPr>
              <p:spPr>
                <a:xfrm>
                  <a:off x="7011685" y="1690688"/>
                  <a:ext cx="1440000" cy="1440000"/>
                </a:xfrm>
                <a:prstGeom prst="rect">
                  <a:avLst/>
                </a:prstGeom>
                <a:solidFill>
                  <a:schemeClr val="accent3">
                    <a:lumMod val="60000"/>
                    <a:lumOff val="4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a:spLocks noChangeAspect="1"/>
                </p:cNvSpPr>
                <p:nvPr/>
              </p:nvSpPr>
              <p:spPr>
                <a:xfrm>
                  <a:off x="8451685" y="1690688"/>
                  <a:ext cx="1440000" cy="1440000"/>
                </a:xfrm>
                <a:prstGeom prst="rect">
                  <a:avLst/>
                </a:prstGeom>
                <a:solidFill>
                  <a:schemeClr val="accent3">
                    <a:lumMod val="60000"/>
                    <a:lumOff val="4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4" name="Elipse 13"/>
              <p:cNvSpPr/>
              <p:nvPr/>
            </p:nvSpPr>
            <p:spPr>
              <a:xfrm>
                <a:off x="3164483" y="2359170"/>
                <a:ext cx="103031" cy="103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Elipse 14"/>
              <p:cNvSpPr/>
              <p:nvPr/>
            </p:nvSpPr>
            <p:spPr>
              <a:xfrm>
                <a:off x="4604483" y="2359169"/>
                <a:ext cx="103031" cy="103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Elipse 15"/>
              <p:cNvSpPr/>
              <p:nvPr/>
            </p:nvSpPr>
            <p:spPr>
              <a:xfrm>
                <a:off x="8924484" y="2359172"/>
                <a:ext cx="103031" cy="103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Elipse 16"/>
              <p:cNvSpPr/>
              <p:nvPr/>
            </p:nvSpPr>
            <p:spPr>
              <a:xfrm>
                <a:off x="7484484" y="2359171"/>
                <a:ext cx="103031" cy="103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mc:AlternateContent xmlns:mc="http://schemas.openxmlformats.org/markup-compatibility/2006" xmlns:a14="http://schemas.microsoft.com/office/drawing/2010/main">
          <mc:Choice Requires="a14">
            <p:sp>
              <p:nvSpPr>
                <p:cNvPr id="21" name="CaixaDeTexto 20"/>
                <p:cNvSpPr txBox="1"/>
                <p:nvPr/>
              </p:nvSpPr>
              <p:spPr>
                <a:xfrm>
                  <a:off x="3215776" y="2041356"/>
                  <a:ext cx="30395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𝜙</m:t>
                            </m:r>
                          </m:e>
                          <m:sub>
                            <m:r>
                              <a:rPr lang="pt-BR" sz="2400" i="1" dirty="0" smtClean="0">
                                <a:latin typeface="Cambria Math" panose="02040503050406030204" pitchFamily="18" charset="0"/>
                              </a:rPr>
                              <m:t>1</m:t>
                            </m:r>
                          </m:sub>
                        </m:sSub>
                      </m:oMath>
                    </m:oMathPara>
                  </a14:m>
                  <a:endParaRPr lang="pt-BR" sz="2400" dirty="0"/>
                </a:p>
              </p:txBody>
            </p:sp>
          </mc:Choice>
          <mc:Fallback xmlns="">
            <p:sp>
              <p:nvSpPr>
                <p:cNvPr id="21" name="CaixaDeTexto 20"/>
                <p:cNvSpPr txBox="1">
                  <a:spLocks noRot="1" noChangeAspect="1" noMove="1" noResize="1" noEditPoints="1" noAdjustHandles="1" noChangeArrowheads="1" noChangeShapeType="1" noTextEdit="1"/>
                </p:cNvSpPr>
                <p:nvPr/>
              </p:nvSpPr>
              <p:spPr>
                <a:xfrm>
                  <a:off x="3215776" y="2041356"/>
                  <a:ext cx="303956" cy="461665"/>
                </a:xfrm>
                <a:prstGeom prst="rect">
                  <a:avLst/>
                </a:prstGeom>
                <a:blipFill rotWithShape="0">
                  <a:blip r:embed="rId2"/>
                  <a:stretch>
                    <a:fillRect l="-16327" r="-65306" b="-1578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p:cNvSpPr txBox="1"/>
                <p:nvPr/>
              </p:nvSpPr>
              <p:spPr>
                <a:xfrm>
                  <a:off x="4630665" y="2041351"/>
                  <a:ext cx="30395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𝜙</m:t>
                            </m:r>
                          </m:e>
                          <m:sub>
                            <m:r>
                              <a:rPr lang="pt-BR" sz="2400" i="1" dirty="0" smtClean="0">
                                <a:latin typeface="Cambria Math" panose="02040503050406030204" pitchFamily="18" charset="0"/>
                              </a:rPr>
                              <m:t>2</m:t>
                            </m:r>
                          </m:sub>
                        </m:sSub>
                      </m:oMath>
                    </m:oMathPara>
                  </a14:m>
                  <a:endParaRPr lang="pt-BR" sz="2400" dirty="0"/>
                </a:p>
              </p:txBody>
            </p:sp>
          </mc:Choice>
          <mc:Fallback xmlns="">
            <p:sp>
              <p:nvSpPr>
                <p:cNvPr id="22" name="CaixaDeTexto 21"/>
                <p:cNvSpPr txBox="1">
                  <a:spLocks noRot="1" noChangeAspect="1" noMove="1" noResize="1" noEditPoints="1" noAdjustHandles="1" noChangeArrowheads="1" noChangeShapeType="1" noTextEdit="1"/>
                </p:cNvSpPr>
                <p:nvPr/>
              </p:nvSpPr>
              <p:spPr>
                <a:xfrm>
                  <a:off x="4630665" y="2041351"/>
                  <a:ext cx="303956" cy="461665"/>
                </a:xfrm>
                <a:prstGeom prst="rect">
                  <a:avLst/>
                </a:prstGeom>
                <a:blipFill rotWithShape="0">
                  <a:blip r:embed="rId3"/>
                  <a:stretch>
                    <a:fillRect l="-16000" r="-64000" b="-1578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CaixaDeTexto 22"/>
                <p:cNvSpPr txBox="1"/>
                <p:nvPr/>
              </p:nvSpPr>
              <p:spPr>
                <a:xfrm>
                  <a:off x="8926603" y="1949022"/>
                  <a:ext cx="30395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b="0" i="1" smtClean="0">
                                <a:latin typeface="Cambria Math" panose="02040503050406030204" pitchFamily="18" charset="0"/>
                              </a:rPr>
                            </m:ctrlPr>
                          </m:sSubPr>
                          <m:e>
                            <m:r>
                              <a:rPr lang="pt-BR" sz="2400" b="0" i="1" smtClean="0">
                                <a:latin typeface="Cambria Math" panose="02040503050406030204" pitchFamily="18" charset="0"/>
                              </a:rPr>
                              <m:t>𝜙</m:t>
                            </m:r>
                          </m:e>
                          <m:sub>
                            <m:r>
                              <a:rPr lang="pt-BR" sz="2400" b="0" i="1" smtClean="0">
                                <a:latin typeface="Cambria Math" panose="02040503050406030204" pitchFamily="18" charset="0"/>
                              </a:rPr>
                              <m:t>𝑁</m:t>
                            </m:r>
                          </m:sub>
                        </m:sSub>
                      </m:oMath>
                    </m:oMathPara>
                  </a14:m>
                  <a:endParaRPr lang="pt-BR" sz="2400" dirty="0"/>
                </a:p>
              </p:txBody>
            </p:sp>
          </mc:Choice>
          <mc:Fallback xmlns="">
            <p:sp>
              <p:nvSpPr>
                <p:cNvPr id="23" name="CaixaDeTexto 22"/>
                <p:cNvSpPr txBox="1">
                  <a:spLocks noRot="1" noChangeAspect="1" noMove="1" noResize="1" noEditPoints="1" noAdjustHandles="1" noChangeArrowheads="1" noChangeShapeType="1" noTextEdit="1"/>
                </p:cNvSpPr>
                <p:nvPr/>
              </p:nvSpPr>
              <p:spPr>
                <a:xfrm>
                  <a:off x="8926603" y="1949022"/>
                  <a:ext cx="303956" cy="461665"/>
                </a:xfrm>
                <a:prstGeom prst="rect">
                  <a:avLst/>
                </a:prstGeom>
                <a:blipFill rotWithShape="0">
                  <a:blip r:embed="rId4"/>
                  <a:stretch>
                    <a:fillRect l="-16000" r="-78000" b="-1733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5" name="CaixaDeTexto 24"/>
                <p:cNvSpPr txBox="1"/>
                <p:nvPr/>
              </p:nvSpPr>
              <p:spPr>
                <a:xfrm>
                  <a:off x="7427712" y="1988502"/>
                  <a:ext cx="92304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𝜙</m:t>
                            </m:r>
                          </m:e>
                          <m:sub>
                            <m:r>
                              <a:rPr lang="pt-BR" sz="2400" i="1" dirty="0" smtClean="0">
                                <a:latin typeface="Cambria Math" panose="02040503050406030204" pitchFamily="18" charset="0"/>
                              </a:rPr>
                              <m:t>𝑁</m:t>
                            </m:r>
                            <m:r>
                              <a:rPr lang="pt-BR" sz="2400" b="0" i="1" dirty="0" smtClean="0">
                                <a:latin typeface="Cambria Math" panose="02040503050406030204" pitchFamily="18" charset="0"/>
                              </a:rPr>
                              <m:t>−1</m:t>
                            </m:r>
                          </m:sub>
                        </m:sSub>
                      </m:oMath>
                    </m:oMathPara>
                  </a14:m>
                  <a:endParaRPr lang="pt-BR" sz="2400" dirty="0"/>
                </a:p>
              </p:txBody>
            </p:sp>
          </mc:Choice>
          <mc:Fallback xmlns="">
            <p:sp>
              <p:nvSpPr>
                <p:cNvPr id="25" name="CaixaDeTexto 24"/>
                <p:cNvSpPr txBox="1">
                  <a:spLocks noRot="1" noChangeAspect="1" noMove="1" noResize="1" noEditPoints="1" noAdjustHandles="1" noChangeArrowheads="1" noChangeShapeType="1" noTextEdit="1"/>
                </p:cNvSpPr>
                <p:nvPr/>
              </p:nvSpPr>
              <p:spPr>
                <a:xfrm>
                  <a:off x="7427712" y="1988502"/>
                  <a:ext cx="923044" cy="461665"/>
                </a:xfrm>
                <a:prstGeom prst="rect">
                  <a:avLst/>
                </a:prstGeom>
                <a:blipFill rotWithShape="0">
                  <a:blip r:embed="rId6"/>
                  <a:stretch>
                    <a:fillRect l="-1987" b="-17105"/>
                  </a:stretch>
                </a:blipFill>
              </p:spPr>
              <p:txBody>
                <a:bodyPr/>
                <a:lstStyle/>
                <a:p>
                  <a:r>
                    <a:rPr lang="pt-BR">
                      <a:noFill/>
                    </a:rPr>
                    <a:t> </a:t>
                  </a:r>
                </a:p>
              </p:txBody>
            </p:sp>
          </mc:Fallback>
        </mc:AlternateContent>
        <p:sp>
          <p:nvSpPr>
            <p:cNvPr id="27" name="CaixaDeTexto 26"/>
            <p:cNvSpPr txBox="1"/>
            <p:nvPr/>
          </p:nvSpPr>
          <p:spPr>
            <a:xfrm>
              <a:off x="5917653" y="2128335"/>
              <a:ext cx="923044" cy="461665"/>
            </a:xfrm>
            <a:prstGeom prst="rect">
              <a:avLst/>
            </a:prstGeom>
            <a:noFill/>
          </p:spPr>
          <p:txBody>
            <a:bodyPr wrap="square" rtlCol="0">
              <a:spAutoFit/>
            </a:bodyPr>
            <a:lstStyle/>
            <a:p>
              <a:r>
                <a:rPr lang="pt-BR" sz="2400" dirty="0" smtClean="0"/>
                <a:t>...</a:t>
              </a:r>
              <a:endParaRPr lang="pt-BR" sz="2400" dirty="0"/>
            </a:p>
          </p:txBody>
        </p:sp>
      </p:grpSp>
      <p:cxnSp>
        <p:nvCxnSpPr>
          <p:cNvPr id="39" name="Conector de seta reta 38"/>
          <p:cNvCxnSpPr/>
          <p:nvPr/>
        </p:nvCxnSpPr>
        <p:spPr>
          <a:xfrm>
            <a:off x="2490512" y="3837904"/>
            <a:ext cx="720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CaixaDeTexto 39"/>
          <p:cNvSpPr txBox="1"/>
          <p:nvPr/>
        </p:nvSpPr>
        <p:spPr>
          <a:xfrm>
            <a:off x="5909471" y="3835309"/>
            <a:ext cx="357790" cy="584775"/>
          </a:xfrm>
          <a:prstGeom prst="rect">
            <a:avLst/>
          </a:prstGeom>
          <a:noFill/>
        </p:spPr>
        <p:txBody>
          <a:bodyPr wrap="none" rtlCol="0">
            <a:spAutoFit/>
          </a:bodyPr>
          <a:lstStyle/>
          <a:p>
            <a:r>
              <a:rPr lang="pt-BR" sz="3200" i="1" dirty="0" smtClean="0"/>
              <a:t>L</a:t>
            </a:r>
            <a:endParaRPr lang="pt-BR" sz="3200" i="1" dirty="0"/>
          </a:p>
        </p:txBody>
      </p:sp>
      <p:grpSp>
        <p:nvGrpSpPr>
          <p:cNvPr id="4" name="Grupo 3"/>
          <p:cNvGrpSpPr/>
          <p:nvPr/>
        </p:nvGrpSpPr>
        <p:grpSpPr>
          <a:xfrm>
            <a:off x="3949659" y="4907490"/>
            <a:ext cx="4292683" cy="1440002"/>
            <a:chOff x="5884761" y="4661831"/>
            <a:chExt cx="4292683" cy="1440002"/>
          </a:xfrm>
        </p:grpSpPr>
        <p:sp>
          <p:nvSpPr>
            <p:cNvPr id="32" name="Retângulo 31"/>
            <p:cNvSpPr>
              <a:spLocks noChangeAspect="1"/>
            </p:cNvSpPr>
            <p:nvPr/>
          </p:nvSpPr>
          <p:spPr>
            <a:xfrm>
              <a:off x="7297444" y="4661833"/>
              <a:ext cx="1440000" cy="1440000"/>
            </a:xfrm>
            <a:prstGeom prst="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Elipse 33"/>
            <p:cNvSpPr/>
            <p:nvPr/>
          </p:nvSpPr>
          <p:spPr>
            <a:xfrm>
              <a:off x="7965928" y="5330317"/>
              <a:ext cx="103031" cy="103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mc:AlternateContent xmlns:mc="http://schemas.openxmlformats.org/markup-compatibility/2006">
          <mc:Choice xmlns:a14="http://schemas.microsoft.com/office/drawing/2010/main" Requires="a14">
            <p:sp>
              <p:nvSpPr>
                <p:cNvPr id="36" name="CaixaDeTexto 35"/>
                <p:cNvSpPr txBox="1"/>
                <p:nvPr/>
              </p:nvSpPr>
              <p:spPr>
                <a:xfrm>
                  <a:off x="7968047" y="4920167"/>
                  <a:ext cx="3039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pt-BR" sz="2400" b="0" i="1" smtClean="0">
                            <a:latin typeface="Cambria Math" panose="02040503050406030204" pitchFamily="18" charset="0"/>
                          </a:rPr>
                          <m:t>𝑃</m:t>
                        </m:r>
                      </m:oMath>
                    </m:oMathPara>
                  </a14:m>
                  <a:endParaRPr lang="pt-BR" sz="2400" dirty="0"/>
                </a:p>
              </p:txBody>
            </p:sp>
          </mc:Choice>
          <mc:Fallback>
            <p:sp>
              <p:nvSpPr>
                <p:cNvPr id="36" name="CaixaDeTexto 35"/>
                <p:cNvSpPr txBox="1">
                  <a:spLocks noRot="1" noChangeAspect="1" noMove="1" noResize="1" noEditPoints="1" noAdjustHandles="1" noChangeArrowheads="1" noChangeShapeType="1" noTextEdit="1"/>
                </p:cNvSpPr>
                <p:nvPr/>
              </p:nvSpPr>
              <p:spPr>
                <a:xfrm>
                  <a:off x="7968047" y="4920167"/>
                  <a:ext cx="303956" cy="461665"/>
                </a:xfrm>
                <a:prstGeom prst="rect">
                  <a:avLst/>
                </a:prstGeom>
                <a:blipFill rotWithShape="0">
                  <a:blip r:embed="rId7"/>
                  <a:stretch>
                    <a:fillRect l="-30000" r="-2000"/>
                  </a:stretch>
                </a:blipFill>
              </p:spPr>
              <p:txBody>
                <a:bodyPr/>
                <a:lstStyle/>
                <a:p>
                  <a:r>
                    <a:rPr lang="pt-BR">
                      <a:noFill/>
                    </a:rPr>
                    <a:t> </a:t>
                  </a:r>
                </a:p>
              </p:txBody>
            </p:sp>
          </mc:Fallback>
        </mc:AlternateContent>
        <p:sp>
          <p:nvSpPr>
            <p:cNvPr id="37" name="Retângulo 36"/>
            <p:cNvSpPr>
              <a:spLocks noChangeAspect="1"/>
            </p:cNvSpPr>
            <p:nvPr/>
          </p:nvSpPr>
          <p:spPr>
            <a:xfrm>
              <a:off x="5884761" y="4661832"/>
              <a:ext cx="1440000" cy="1440000"/>
            </a:xfrm>
            <a:prstGeom prst="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Elipse 37"/>
            <p:cNvSpPr/>
            <p:nvPr/>
          </p:nvSpPr>
          <p:spPr>
            <a:xfrm>
              <a:off x="6553245" y="5330316"/>
              <a:ext cx="103031" cy="103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mc:AlternateContent xmlns:mc="http://schemas.openxmlformats.org/markup-compatibility/2006">
          <mc:Choice xmlns:a14="http://schemas.microsoft.com/office/drawing/2010/main" Requires="a14">
            <p:sp>
              <p:nvSpPr>
                <p:cNvPr id="41" name="CaixaDeTexto 40"/>
                <p:cNvSpPr txBox="1"/>
                <p:nvPr/>
              </p:nvSpPr>
              <p:spPr>
                <a:xfrm>
                  <a:off x="6555364" y="4920166"/>
                  <a:ext cx="3039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pt-BR" sz="2400" b="0" i="1" smtClean="0">
                            <a:latin typeface="Cambria Math" panose="02040503050406030204" pitchFamily="18" charset="0"/>
                          </a:rPr>
                          <m:t>𝑊</m:t>
                        </m:r>
                      </m:oMath>
                    </m:oMathPara>
                  </a14:m>
                  <a:endParaRPr lang="pt-BR" sz="2400" dirty="0"/>
                </a:p>
              </p:txBody>
            </p:sp>
          </mc:Choice>
          <mc:Fallback>
            <p:sp>
              <p:nvSpPr>
                <p:cNvPr id="41" name="CaixaDeTexto 40"/>
                <p:cNvSpPr txBox="1">
                  <a:spLocks noRot="1" noChangeAspect="1" noMove="1" noResize="1" noEditPoints="1" noAdjustHandles="1" noChangeArrowheads="1" noChangeShapeType="1" noTextEdit="1"/>
                </p:cNvSpPr>
                <p:nvPr/>
              </p:nvSpPr>
              <p:spPr>
                <a:xfrm>
                  <a:off x="6555364" y="4920166"/>
                  <a:ext cx="303956" cy="461665"/>
                </a:xfrm>
                <a:prstGeom prst="rect">
                  <a:avLst/>
                </a:prstGeom>
                <a:blipFill rotWithShape="0">
                  <a:blip r:embed="rId8"/>
                  <a:stretch>
                    <a:fillRect l="-46000" r="-18000"/>
                  </a:stretch>
                </a:blipFill>
              </p:spPr>
              <p:txBody>
                <a:bodyPr/>
                <a:lstStyle/>
                <a:p>
                  <a:r>
                    <a:rPr lang="pt-BR">
                      <a:noFill/>
                    </a:rPr>
                    <a:t> </a:t>
                  </a:r>
                </a:p>
              </p:txBody>
            </p:sp>
          </mc:Fallback>
        </mc:AlternateContent>
        <p:sp>
          <p:nvSpPr>
            <p:cNvPr id="42" name="Retângulo 41"/>
            <p:cNvSpPr>
              <a:spLocks noChangeAspect="1"/>
            </p:cNvSpPr>
            <p:nvPr/>
          </p:nvSpPr>
          <p:spPr>
            <a:xfrm>
              <a:off x="8737444" y="4661831"/>
              <a:ext cx="1440000" cy="1440000"/>
            </a:xfrm>
            <a:prstGeom prst="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3" name="Elipse 42"/>
            <p:cNvSpPr/>
            <p:nvPr/>
          </p:nvSpPr>
          <p:spPr>
            <a:xfrm>
              <a:off x="9405928" y="5330315"/>
              <a:ext cx="103031" cy="103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mc:AlternateContent xmlns:mc="http://schemas.openxmlformats.org/markup-compatibility/2006">
          <mc:Choice xmlns:a14="http://schemas.microsoft.com/office/drawing/2010/main" Requires="a14">
            <p:sp>
              <p:nvSpPr>
                <p:cNvPr id="44" name="CaixaDeTexto 43"/>
                <p:cNvSpPr txBox="1"/>
                <p:nvPr/>
              </p:nvSpPr>
              <p:spPr>
                <a:xfrm>
                  <a:off x="9408047" y="4920165"/>
                  <a:ext cx="3039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pt-BR" sz="2400" b="0" i="1" smtClean="0">
                            <a:latin typeface="Cambria Math" panose="02040503050406030204" pitchFamily="18" charset="0"/>
                          </a:rPr>
                          <m:t>𝐸</m:t>
                        </m:r>
                      </m:oMath>
                    </m:oMathPara>
                  </a14:m>
                  <a:endParaRPr lang="pt-BR" sz="2400" dirty="0"/>
                </a:p>
              </p:txBody>
            </p:sp>
          </mc:Choice>
          <mc:Fallback>
            <p:sp>
              <p:nvSpPr>
                <p:cNvPr id="44" name="CaixaDeTexto 43"/>
                <p:cNvSpPr txBox="1">
                  <a:spLocks noRot="1" noChangeAspect="1" noMove="1" noResize="1" noEditPoints="1" noAdjustHandles="1" noChangeArrowheads="1" noChangeShapeType="1" noTextEdit="1"/>
                </p:cNvSpPr>
                <p:nvPr/>
              </p:nvSpPr>
              <p:spPr>
                <a:xfrm>
                  <a:off x="9408047" y="4920165"/>
                  <a:ext cx="303956" cy="461665"/>
                </a:xfrm>
                <a:prstGeom prst="rect">
                  <a:avLst/>
                </a:prstGeom>
                <a:blipFill rotWithShape="0">
                  <a:blip r:embed="rId9"/>
                  <a:stretch>
                    <a:fillRect l="-30000" r="-2000"/>
                  </a:stretch>
                </a:blipFill>
              </p:spPr>
              <p:txBody>
                <a:bodyPr/>
                <a:lstStyle/>
                <a:p>
                  <a:r>
                    <a:rPr lang="pt-BR">
                      <a:noFill/>
                    </a:rPr>
                    <a:t> </a:t>
                  </a:r>
                </a:p>
              </p:txBody>
            </p:sp>
          </mc:Fallback>
        </mc:AlternateContent>
        <p:sp>
          <p:nvSpPr>
            <p:cNvPr id="45" name="Elipse 44"/>
            <p:cNvSpPr/>
            <p:nvPr/>
          </p:nvSpPr>
          <p:spPr>
            <a:xfrm>
              <a:off x="7272165" y="5339349"/>
              <a:ext cx="103031" cy="103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6" name="Elipse 45"/>
            <p:cNvSpPr/>
            <p:nvPr/>
          </p:nvSpPr>
          <p:spPr>
            <a:xfrm>
              <a:off x="8673217" y="5352997"/>
              <a:ext cx="103031" cy="103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mc:AlternateContent xmlns:mc="http://schemas.openxmlformats.org/markup-compatibility/2006">
          <mc:Choice xmlns:a14="http://schemas.microsoft.com/office/drawing/2010/main" Requires="a14">
            <p:sp>
              <p:nvSpPr>
                <p:cNvPr id="47" name="CaixaDeTexto 46"/>
                <p:cNvSpPr txBox="1"/>
                <p:nvPr/>
              </p:nvSpPr>
              <p:spPr>
                <a:xfrm>
                  <a:off x="7318798" y="5049655"/>
                  <a:ext cx="3039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pt-BR" sz="2400" b="0" i="1" smtClean="0">
                            <a:latin typeface="Cambria Math" panose="02040503050406030204" pitchFamily="18" charset="0"/>
                          </a:rPr>
                          <m:t>𝑤</m:t>
                        </m:r>
                      </m:oMath>
                    </m:oMathPara>
                  </a14:m>
                  <a:endParaRPr lang="pt-BR" sz="2400" dirty="0"/>
                </a:p>
              </p:txBody>
            </p:sp>
          </mc:Choice>
          <mc:Fallback>
            <p:sp>
              <p:nvSpPr>
                <p:cNvPr id="47" name="CaixaDeTexto 46"/>
                <p:cNvSpPr txBox="1">
                  <a:spLocks noRot="1" noChangeAspect="1" noMove="1" noResize="1" noEditPoints="1" noAdjustHandles="1" noChangeArrowheads="1" noChangeShapeType="1" noTextEdit="1"/>
                </p:cNvSpPr>
                <p:nvPr/>
              </p:nvSpPr>
              <p:spPr>
                <a:xfrm>
                  <a:off x="7318798" y="5049655"/>
                  <a:ext cx="303956" cy="461665"/>
                </a:xfrm>
                <a:prstGeom prst="rect">
                  <a:avLst/>
                </a:prstGeom>
                <a:blipFill rotWithShape="0">
                  <a:blip r:embed="rId10"/>
                  <a:stretch>
                    <a:fillRect l="-24000"/>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48" name="CaixaDeTexto 47"/>
                <p:cNvSpPr txBox="1"/>
                <p:nvPr/>
              </p:nvSpPr>
              <p:spPr>
                <a:xfrm>
                  <a:off x="8712165" y="5049655"/>
                  <a:ext cx="3039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pt-BR" sz="2400" b="0" i="1" smtClean="0">
                            <a:latin typeface="Cambria Math" panose="02040503050406030204" pitchFamily="18" charset="0"/>
                          </a:rPr>
                          <m:t>𝑒</m:t>
                        </m:r>
                      </m:oMath>
                    </m:oMathPara>
                  </a14:m>
                  <a:endParaRPr lang="pt-BR" sz="2400" dirty="0"/>
                </a:p>
              </p:txBody>
            </p:sp>
          </mc:Choice>
          <mc:Fallback>
            <p:sp>
              <p:nvSpPr>
                <p:cNvPr id="48" name="CaixaDeTexto 47"/>
                <p:cNvSpPr txBox="1">
                  <a:spLocks noRot="1" noChangeAspect="1" noMove="1" noResize="1" noEditPoints="1" noAdjustHandles="1" noChangeArrowheads="1" noChangeShapeType="1" noTextEdit="1"/>
                </p:cNvSpPr>
                <p:nvPr/>
              </p:nvSpPr>
              <p:spPr>
                <a:xfrm>
                  <a:off x="8712165" y="5049655"/>
                  <a:ext cx="303956" cy="461665"/>
                </a:xfrm>
                <a:prstGeom prst="rect">
                  <a:avLst/>
                </a:prstGeom>
                <a:blipFill rotWithShape="0">
                  <a:blip r:embed="rId11"/>
                  <a:stretch>
                    <a:fillRect l="-12000"/>
                  </a:stretch>
                </a:blipFill>
              </p:spPr>
              <p:txBody>
                <a:bodyPr/>
                <a:lstStyle/>
                <a:p>
                  <a:r>
                    <a:rPr lang="pt-BR">
                      <a:noFill/>
                    </a:rPr>
                    <a:t> </a:t>
                  </a:r>
                </a:p>
              </p:txBody>
            </p:sp>
          </mc:Fallback>
        </mc:AlternateContent>
      </p:grpSp>
    </p:spTree>
    <p:extLst>
      <p:ext uri="{BB962C8B-B14F-4D97-AF65-F5344CB8AC3E}">
        <p14:creationId xmlns:p14="http://schemas.microsoft.com/office/powerpoint/2010/main" val="2076267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2540358"/>
            <a:ext cx="12192000" cy="177728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4" name="Título 1"/>
          <p:cNvSpPr>
            <a:spLocks noGrp="1"/>
          </p:cNvSpPr>
          <p:nvPr>
            <p:ph type="title"/>
          </p:nvPr>
        </p:nvSpPr>
        <p:spPr>
          <a:xfrm>
            <a:off x="838200" y="2766219"/>
            <a:ext cx="10515600" cy="1325563"/>
          </a:xfrm>
        </p:spPr>
        <p:txBody>
          <a:bodyPr/>
          <a:lstStyle/>
          <a:p>
            <a:pPr algn="ctr"/>
            <a:r>
              <a:rPr lang="pt-BR" b="1" dirty="0" smtClean="0">
                <a:solidFill>
                  <a:schemeClr val="bg1"/>
                </a:solidFill>
              </a:rPr>
              <a:t>Conservação de Massa da Fase Fluida</a:t>
            </a:r>
            <a:endParaRPr lang="pt-BR" b="1" dirty="0">
              <a:solidFill>
                <a:schemeClr val="bg1"/>
              </a:solidFill>
            </a:endParaRPr>
          </a:p>
        </p:txBody>
      </p:sp>
    </p:spTree>
    <p:extLst>
      <p:ext uri="{BB962C8B-B14F-4D97-AF65-F5344CB8AC3E}">
        <p14:creationId xmlns:p14="http://schemas.microsoft.com/office/powerpoint/2010/main" val="1636247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63054" y="365125"/>
            <a:ext cx="10515600" cy="1325563"/>
          </a:xfrm>
        </p:spPr>
        <p:txBody>
          <a:bodyPr/>
          <a:lstStyle/>
          <a:p>
            <a:r>
              <a:rPr lang="pt-BR" dirty="0" smtClean="0"/>
              <a:t>Modelo</a:t>
            </a:r>
            <a:endParaRPr lang="pt-BR" dirty="0"/>
          </a:p>
        </p:txBody>
      </p:sp>
      <mc:AlternateContent xmlns:mc="http://schemas.openxmlformats.org/markup-compatibility/2006" xmlns:a14="http://schemas.microsoft.com/office/drawing/2010/main">
        <mc:Choice Requires="a14">
          <p:graphicFrame>
            <p:nvGraphicFramePr>
              <p:cNvPr id="2" name="Tabela 1"/>
              <p:cNvGraphicFramePr>
                <a:graphicFrameLocks noGrp="1"/>
              </p:cNvGraphicFramePr>
              <p:nvPr>
                <p:extLst>
                  <p:ext uri="{D42A27DB-BD31-4B8C-83A1-F6EECF244321}">
                    <p14:modId xmlns:p14="http://schemas.microsoft.com/office/powerpoint/2010/main" val="2122989806"/>
                  </p:ext>
                </p:extLst>
              </p:nvPr>
            </p:nvGraphicFramePr>
            <p:xfrm>
              <a:off x="963054" y="1690688"/>
              <a:ext cx="9868078" cy="2679079"/>
            </p:xfrm>
            <a:graphic>
              <a:graphicData uri="http://schemas.openxmlformats.org/drawingml/2006/table">
                <a:tbl>
                  <a:tblPr firstRow="1" bandRow="1">
                    <a:tableStyleId>{5C22544A-7EE6-4342-B048-85BDC9FD1C3A}</a:tableStyleId>
                  </a:tblPr>
                  <a:tblGrid>
                    <a:gridCol w="5940022"/>
                    <a:gridCol w="3928056"/>
                  </a:tblGrid>
                  <a:tr h="949481">
                    <a:tc>
                      <a:txBody>
                        <a:bodyPr/>
                        <a:lstStyle/>
                        <a:p>
                          <a:pPr algn="l"/>
                          <a14:m>
                            <m:oMathPara xmlns:m="http://schemas.openxmlformats.org/officeDocument/2006/math">
                              <m:oMathParaPr>
                                <m:jc m:val="left"/>
                              </m:oMathParaPr>
                              <m:oMath xmlns:m="http://schemas.openxmlformats.org/officeDocument/2006/math">
                                <m:f>
                                  <m:fPr>
                                    <m:ctrlPr>
                                      <a:rPr lang="pt-BR" b="0" i="1" smtClean="0">
                                        <a:solidFill>
                                          <a:schemeClr val="tx1"/>
                                        </a:solidFill>
                                        <a:latin typeface="Cambria Math" panose="02040503050406030204" pitchFamily="18" charset="0"/>
                                      </a:rPr>
                                    </m:ctrlPr>
                                  </m:fPr>
                                  <m:num>
                                    <m:r>
                                      <a:rPr lang="pt-BR" b="0" i="1" smtClean="0">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𝑐</m:t>
                                        </m:r>
                                      </m:e>
                                      <m:sub>
                                        <m:r>
                                          <a:rPr lang="pt-BR" b="0" i="1" smtClean="0">
                                            <a:solidFill>
                                              <a:schemeClr val="tx1"/>
                                            </a:solidFill>
                                            <a:latin typeface="Cambria Math" panose="02040503050406030204" pitchFamily="18" charset="0"/>
                                          </a:rPr>
                                          <m:t>𝑎</m:t>
                                        </m:r>
                                      </m:sub>
                                    </m:sSub>
                                  </m:num>
                                  <m:den>
                                    <m:r>
                                      <a:rPr lang="pt-BR" b="0" i="1" smtClean="0">
                                        <a:solidFill>
                                          <a:schemeClr val="tx1"/>
                                        </a:solidFill>
                                        <a:latin typeface="Cambria Math" panose="02040503050406030204" pitchFamily="18" charset="0"/>
                                      </a:rPr>
                                      <m:t>𝜕</m:t>
                                    </m:r>
                                    <m:r>
                                      <a:rPr lang="pt-BR" b="0" i="1" smtClean="0">
                                        <a:solidFill>
                                          <a:schemeClr val="tx1"/>
                                        </a:solidFill>
                                        <a:latin typeface="Cambria Math" panose="02040503050406030204" pitchFamily="18" charset="0"/>
                                      </a:rPr>
                                      <m:t>𝑡</m:t>
                                    </m:r>
                                  </m:den>
                                </m:f>
                                <m:r>
                                  <a:rPr lang="pt-BR" b="0" i="1" smtClean="0">
                                    <a:solidFill>
                                      <a:schemeClr val="tx1"/>
                                    </a:solidFill>
                                    <a:latin typeface="Cambria Math" panose="02040503050406030204" pitchFamily="18" charset="0"/>
                                  </a:rPr>
                                  <m:t>=</m:t>
                                </m:r>
                                <m:f>
                                  <m:fPr>
                                    <m:ctrlPr>
                                      <a:rPr lang="pt-BR" b="0" i="1" smtClean="0">
                                        <a:solidFill>
                                          <a:schemeClr val="tx1"/>
                                        </a:solidFill>
                                        <a:latin typeface="Cambria Math" panose="02040503050406030204" pitchFamily="18" charset="0"/>
                                      </a:rPr>
                                    </m:ctrlPr>
                                  </m:fPr>
                                  <m:num>
                                    <m:sSup>
                                      <m:sSupPr>
                                        <m:ctrlPr>
                                          <a:rPr lang="pt-BR" b="0" i="1" smtClean="0">
                                            <a:solidFill>
                                              <a:schemeClr val="tx1"/>
                                            </a:solidFill>
                                            <a:latin typeface="Cambria Math" panose="02040503050406030204" pitchFamily="18" charset="0"/>
                                          </a:rPr>
                                        </m:ctrlPr>
                                      </m:sSupPr>
                                      <m:e>
                                        <m:r>
                                          <a:rPr lang="pt-BR" b="0" i="1" smtClean="0">
                                            <a:solidFill>
                                              <a:schemeClr val="tx1"/>
                                            </a:solidFill>
                                            <a:latin typeface="Cambria Math" panose="02040503050406030204" pitchFamily="18" charset="0"/>
                                          </a:rPr>
                                          <m:t>𝜕</m:t>
                                        </m:r>
                                      </m:e>
                                      <m:sup>
                                        <m:r>
                                          <a:rPr lang="pt-BR" b="0" i="1" smtClean="0">
                                            <a:solidFill>
                                              <a:schemeClr val="tx1"/>
                                            </a:solidFill>
                                            <a:latin typeface="Cambria Math" panose="02040503050406030204" pitchFamily="18" charset="0"/>
                                          </a:rPr>
                                          <m:t>2</m:t>
                                        </m:r>
                                      </m:sup>
                                    </m:sSup>
                                    <m:r>
                                      <a:rPr lang="pt-BR" b="0" i="1" smtClean="0">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𝐷</m:t>
                                        </m:r>
                                      </m:e>
                                      <m:sub>
                                        <m:r>
                                          <a:rPr lang="pt-BR" b="0" i="1" smtClean="0">
                                            <a:solidFill>
                                              <a:schemeClr val="tx1"/>
                                            </a:solidFill>
                                            <a:latin typeface="Cambria Math" panose="02040503050406030204" pitchFamily="18" charset="0"/>
                                          </a:rPr>
                                          <m:t>𝑎𝑥</m:t>
                                        </m:r>
                                      </m:sub>
                                    </m:sSub>
                                    <m:r>
                                      <a:rPr lang="pt-BR" b="0" i="1" smtClean="0">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𝑐</m:t>
                                        </m:r>
                                      </m:e>
                                      <m:sub>
                                        <m:r>
                                          <a:rPr lang="pt-BR" b="0" i="1" smtClean="0">
                                            <a:solidFill>
                                              <a:schemeClr val="tx1"/>
                                            </a:solidFill>
                                            <a:latin typeface="Cambria Math" panose="02040503050406030204" pitchFamily="18" charset="0"/>
                                          </a:rPr>
                                          <m:t>𝑎</m:t>
                                        </m:r>
                                      </m:sub>
                                    </m:sSub>
                                    <m:r>
                                      <a:rPr lang="pt-BR" b="0" i="1" smtClean="0">
                                        <a:solidFill>
                                          <a:schemeClr val="tx1"/>
                                        </a:solidFill>
                                        <a:latin typeface="Cambria Math" panose="02040503050406030204" pitchFamily="18" charset="0"/>
                                      </a:rPr>
                                      <m:t>)</m:t>
                                    </m:r>
                                  </m:num>
                                  <m:den>
                                    <m:r>
                                      <a:rPr lang="pt-BR" b="0" i="1" smtClean="0">
                                        <a:solidFill>
                                          <a:schemeClr val="tx1"/>
                                        </a:solidFill>
                                        <a:latin typeface="Cambria Math" panose="02040503050406030204" pitchFamily="18" charset="0"/>
                                      </a:rPr>
                                      <m:t>𝜕</m:t>
                                    </m:r>
                                    <m:sSup>
                                      <m:sSupPr>
                                        <m:ctrlPr>
                                          <a:rPr lang="pt-BR" b="0" i="1" smtClean="0">
                                            <a:solidFill>
                                              <a:schemeClr val="tx1"/>
                                            </a:solidFill>
                                            <a:latin typeface="Cambria Math" panose="02040503050406030204" pitchFamily="18" charset="0"/>
                                          </a:rPr>
                                        </m:ctrlPr>
                                      </m:sSupPr>
                                      <m:e>
                                        <m:r>
                                          <a:rPr lang="pt-BR" b="0" i="1" smtClean="0">
                                            <a:solidFill>
                                              <a:schemeClr val="tx1"/>
                                            </a:solidFill>
                                            <a:latin typeface="Cambria Math" panose="02040503050406030204" pitchFamily="18" charset="0"/>
                                          </a:rPr>
                                          <m:t>𝑧</m:t>
                                        </m:r>
                                      </m:e>
                                      <m:sup>
                                        <m:r>
                                          <a:rPr lang="pt-BR" b="0" i="1" smtClean="0">
                                            <a:solidFill>
                                              <a:schemeClr val="tx1"/>
                                            </a:solidFill>
                                            <a:latin typeface="Cambria Math" panose="02040503050406030204" pitchFamily="18" charset="0"/>
                                          </a:rPr>
                                          <m:t>2</m:t>
                                        </m:r>
                                      </m:sup>
                                    </m:sSup>
                                  </m:den>
                                </m:f>
                                <m:r>
                                  <a:rPr lang="pt-BR" b="0" i="1" smtClean="0">
                                    <a:solidFill>
                                      <a:schemeClr val="tx1"/>
                                    </a:solidFill>
                                    <a:latin typeface="Cambria Math" panose="02040503050406030204" pitchFamily="18" charset="0"/>
                                  </a:rPr>
                                  <m:t>−</m:t>
                                </m:r>
                                <m:f>
                                  <m:fPr>
                                    <m:ctrlPr>
                                      <a:rPr lang="pt-BR" b="0" i="1" smtClean="0">
                                        <a:solidFill>
                                          <a:schemeClr val="tx1"/>
                                        </a:solidFill>
                                        <a:latin typeface="Cambria Math" panose="02040503050406030204" pitchFamily="18" charset="0"/>
                                      </a:rPr>
                                    </m:ctrlPr>
                                  </m:fPr>
                                  <m:num>
                                    <m:r>
                                      <a:rPr lang="pt-BR" b="0" i="1" smtClean="0">
                                        <a:solidFill>
                                          <a:schemeClr val="tx1"/>
                                        </a:solidFill>
                                        <a:latin typeface="Cambria Math" panose="02040503050406030204" pitchFamily="18" charset="0"/>
                                      </a:rPr>
                                      <m:t>𝜕</m:t>
                                    </m:r>
                                    <m:d>
                                      <m:dPr>
                                        <m:ctrlPr>
                                          <a:rPr lang="pt-BR" b="0" i="1" smtClean="0">
                                            <a:solidFill>
                                              <a:schemeClr val="tx1"/>
                                            </a:solidFill>
                                            <a:latin typeface="Cambria Math" panose="02040503050406030204" pitchFamily="18" charset="0"/>
                                          </a:rPr>
                                        </m:ctrlPr>
                                      </m:dPr>
                                      <m:e>
                                        <m:f>
                                          <m:fPr>
                                            <m:ctrlPr>
                                              <a:rPr lang="pt-BR" b="0" i="1" smtClean="0">
                                                <a:solidFill>
                                                  <a:schemeClr val="tx1"/>
                                                </a:solidFill>
                                                <a:latin typeface="Cambria Math" panose="02040503050406030204" pitchFamily="18" charset="0"/>
                                              </a:rPr>
                                            </m:ctrlPr>
                                          </m:fPr>
                                          <m:num>
                                            <m:r>
                                              <a:rPr lang="pt-BR" b="0" i="1" smtClean="0">
                                                <a:solidFill>
                                                  <a:schemeClr val="tx1"/>
                                                </a:solidFill>
                                                <a:latin typeface="Cambria Math" panose="02040503050406030204" pitchFamily="18" charset="0"/>
                                              </a:rPr>
                                              <m:t>𝑢</m:t>
                                            </m:r>
                                          </m:num>
                                          <m:den>
                                            <m:r>
                                              <a:rPr lang="pt-BR" b="0" i="1" smtClean="0">
                                                <a:solidFill>
                                                  <a:schemeClr val="tx1"/>
                                                </a:solidFill>
                                                <a:latin typeface="Cambria Math" panose="02040503050406030204" pitchFamily="18" charset="0"/>
                                              </a:rPr>
                                              <m:t>𝜖</m:t>
                                            </m:r>
                                          </m:den>
                                        </m:f>
                                        <m:r>
                                          <a:rPr lang="pt-BR" b="0" i="1" smtClean="0">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𝑐</m:t>
                                            </m:r>
                                          </m:e>
                                          <m:sub>
                                            <m:r>
                                              <a:rPr lang="pt-BR" b="0" i="1" smtClean="0">
                                                <a:solidFill>
                                                  <a:schemeClr val="tx1"/>
                                                </a:solidFill>
                                                <a:latin typeface="Cambria Math" panose="02040503050406030204" pitchFamily="18" charset="0"/>
                                              </a:rPr>
                                              <m:t>𝑎</m:t>
                                            </m:r>
                                          </m:sub>
                                        </m:sSub>
                                      </m:e>
                                    </m:d>
                                  </m:num>
                                  <m:den>
                                    <m:r>
                                      <a:rPr lang="pt-BR" b="0" i="1" smtClean="0">
                                        <a:solidFill>
                                          <a:schemeClr val="tx1"/>
                                        </a:solidFill>
                                        <a:latin typeface="Cambria Math" panose="02040503050406030204" pitchFamily="18" charset="0"/>
                                      </a:rPr>
                                      <m:t>𝜕</m:t>
                                    </m:r>
                                    <m:r>
                                      <a:rPr lang="pt-BR" b="0" i="1" smtClean="0">
                                        <a:solidFill>
                                          <a:schemeClr val="tx1"/>
                                        </a:solidFill>
                                        <a:latin typeface="Cambria Math" panose="02040503050406030204" pitchFamily="18" charset="0"/>
                                      </a:rPr>
                                      <m:t>𝑧</m:t>
                                    </m:r>
                                  </m:den>
                                </m:f>
                                <m:r>
                                  <a:rPr lang="pt-BR" b="0" i="1" smtClean="0">
                                    <a:solidFill>
                                      <a:schemeClr val="tx1"/>
                                    </a:solidFill>
                                    <a:latin typeface="Cambria Math" panose="02040503050406030204" pitchFamily="18" charset="0"/>
                                  </a:rPr>
                                  <m:t>−</m:t>
                                </m:r>
                                <m:d>
                                  <m:dPr>
                                    <m:ctrlPr>
                                      <a:rPr lang="pt-BR" b="0" i="1" smtClean="0">
                                        <a:solidFill>
                                          <a:schemeClr val="tx1"/>
                                        </a:solidFill>
                                        <a:latin typeface="Cambria Math" panose="02040503050406030204" pitchFamily="18" charset="0"/>
                                      </a:rPr>
                                    </m:ctrlPr>
                                  </m:dPr>
                                  <m:e>
                                    <m:f>
                                      <m:fPr>
                                        <m:ctrlPr>
                                          <a:rPr lang="pt-BR" b="0" i="1" smtClean="0">
                                            <a:solidFill>
                                              <a:schemeClr val="tx1"/>
                                            </a:solidFill>
                                            <a:latin typeface="Cambria Math" panose="02040503050406030204" pitchFamily="18" charset="0"/>
                                          </a:rPr>
                                        </m:ctrlPr>
                                      </m:fPr>
                                      <m:num>
                                        <m:r>
                                          <a:rPr lang="pt-BR" b="0" i="1" smtClean="0">
                                            <a:solidFill>
                                              <a:schemeClr val="tx1"/>
                                            </a:solidFill>
                                            <a:latin typeface="Cambria Math" panose="02040503050406030204" pitchFamily="18" charset="0"/>
                                          </a:rPr>
                                          <m:t>1−</m:t>
                                        </m:r>
                                        <m:r>
                                          <a:rPr lang="pt-BR" b="0" i="1" smtClean="0">
                                            <a:solidFill>
                                              <a:schemeClr val="tx1"/>
                                            </a:solidFill>
                                            <a:latin typeface="Cambria Math" panose="02040503050406030204" pitchFamily="18" charset="0"/>
                                          </a:rPr>
                                          <m:t>𝜖</m:t>
                                        </m:r>
                                      </m:num>
                                      <m:den>
                                        <m:r>
                                          <a:rPr lang="pt-BR" b="0" i="1" smtClean="0">
                                            <a:solidFill>
                                              <a:schemeClr val="tx1"/>
                                            </a:solidFill>
                                            <a:latin typeface="Cambria Math" panose="02040503050406030204" pitchFamily="18" charset="0"/>
                                          </a:rPr>
                                          <m:t>𝜖</m:t>
                                        </m:r>
                                      </m:den>
                                    </m:f>
                                  </m:e>
                                </m:d>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𝜌</m:t>
                                    </m:r>
                                  </m:e>
                                  <m:sub>
                                    <m:r>
                                      <a:rPr lang="pt-BR" b="0" i="1" smtClean="0">
                                        <a:solidFill>
                                          <a:schemeClr val="tx1"/>
                                        </a:solidFill>
                                        <a:latin typeface="Cambria Math" panose="02040503050406030204" pitchFamily="18" charset="0"/>
                                      </a:rPr>
                                      <m:t>𝑠</m:t>
                                    </m:r>
                                  </m:sub>
                                </m:sSub>
                                <m:r>
                                  <a:rPr lang="pt-BR" b="0" i="1" smtClean="0">
                                    <a:solidFill>
                                      <a:schemeClr val="tx1"/>
                                    </a:solidFill>
                                    <a:latin typeface="Cambria Math" panose="02040503050406030204" pitchFamily="18" charset="0"/>
                                  </a:rPr>
                                  <m:t>⋅</m:t>
                                </m:r>
                                <m:f>
                                  <m:fPr>
                                    <m:ctrlPr>
                                      <a:rPr lang="pt-BR" b="0" i="1" smtClean="0">
                                        <a:solidFill>
                                          <a:schemeClr val="tx1"/>
                                        </a:solidFill>
                                        <a:latin typeface="Cambria Math" panose="02040503050406030204" pitchFamily="18" charset="0"/>
                                      </a:rPr>
                                    </m:ctrlPr>
                                  </m:fPr>
                                  <m:num>
                                    <m:r>
                                      <a:rPr lang="pt-BR" b="0" i="1" smtClean="0">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r>
                                          <a:rPr lang="pt-BR" b="0" i="1" smtClean="0">
                                            <a:solidFill>
                                              <a:schemeClr val="tx1"/>
                                            </a:solidFill>
                                            <a:latin typeface="Cambria Math" panose="02040503050406030204" pitchFamily="18" charset="0"/>
                                          </a:rPr>
                                          <m:t>𝑞</m:t>
                                        </m:r>
                                      </m:e>
                                      <m:sub>
                                        <m:r>
                                          <a:rPr lang="pt-BR" b="0" i="1" smtClean="0">
                                            <a:solidFill>
                                              <a:schemeClr val="tx1"/>
                                            </a:solidFill>
                                            <a:latin typeface="Cambria Math" panose="02040503050406030204" pitchFamily="18" charset="0"/>
                                          </a:rPr>
                                          <m:t>𝑎</m:t>
                                        </m:r>
                                      </m:sub>
                                    </m:sSub>
                                  </m:num>
                                  <m:den>
                                    <m:r>
                                      <a:rPr lang="pt-BR" b="0" i="1" smtClean="0">
                                        <a:solidFill>
                                          <a:schemeClr val="tx1"/>
                                        </a:solidFill>
                                        <a:latin typeface="Cambria Math" panose="02040503050406030204" pitchFamily="18" charset="0"/>
                                      </a:rPr>
                                      <m:t>𝜕</m:t>
                                    </m:r>
                                    <m:r>
                                      <a:rPr lang="pt-BR" b="0" i="1" smtClean="0">
                                        <a:solidFill>
                                          <a:schemeClr val="tx1"/>
                                        </a:solidFill>
                                        <a:latin typeface="Cambria Math" panose="02040503050406030204" pitchFamily="18" charset="0"/>
                                      </a:rPr>
                                      <m:t>𝑡</m:t>
                                    </m:r>
                                  </m:den>
                                </m:f>
                              </m:oMath>
                            </m:oMathPara>
                          </a14:m>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b="0" dirty="0" smtClean="0">
                              <a:solidFill>
                                <a:schemeClr val="tx1"/>
                              </a:solidFill>
                            </a:rPr>
                            <a:t>Concentração molar de água</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7279">
                    <a:tc>
                      <a:txBody>
                        <a:bodyPr/>
                        <a:lstStyle/>
                        <a:p>
                          <a:pPr algn="l"/>
                          <a14:m>
                            <m:oMathPara xmlns:m="http://schemas.openxmlformats.org/officeDocument/2006/math">
                              <m:oMathParaPr>
                                <m:jc m:val="left"/>
                              </m:oMathParaPr>
                              <m:oMath xmlns:m="http://schemas.openxmlformats.org/officeDocument/2006/math">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𝐷</m:t>
                                    </m:r>
                                  </m:e>
                                  <m:sub>
                                    <m:r>
                                      <a:rPr lang="pt-BR" sz="1800" b="0" i="1" smtClean="0">
                                        <a:latin typeface="Cambria Math" panose="02040503050406030204" pitchFamily="18" charset="0"/>
                                      </a:rPr>
                                      <m:t>𝑎𝑥</m:t>
                                    </m:r>
                                  </m:sub>
                                </m:sSub>
                                <m:r>
                                  <a:rPr lang="pt-BR" sz="1800" b="0" i="1" smtClean="0">
                                    <a:latin typeface="Cambria Math" panose="02040503050406030204" pitchFamily="18" charset="0"/>
                                  </a:rPr>
                                  <m:t>⋅</m:t>
                                </m:r>
                                <m:f>
                                  <m:fPr>
                                    <m:ctrlPr>
                                      <a:rPr lang="pt-BR" sz="1800" b="0" i="1" smtClean="0">
                                        <a:latin typeface="Cambria Math" panose="02040503050406030204" pitchFamily="18" charset="0"/>
                                      </a:rPr>
                                    </m:ctrlPr>
                                  </m:fPr>
                                  <m:num>
                                    <m:r>
                                      <a:rPr lang="pt-BR" sz="1800"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num>
                                  <m:den>
                                    <m:r>
                                      <a:rPr lang="pt-BR" sz="1800" b="0" i="1" smtClean="0">
                                        <a:latin typeface="Cambria Math" panose="02040503050406030204" pitchFamily="18" charset="0"/>
                                      </a:rPr>
                                      <m:t>𝜕</m:t>
                                    </m:r>
                                    <m:r>
                                      <a:rPr lang="pt-BR" sz="1800" b="0" i="1" smtClean="0">
                                        <a:latin typeface="Cambria Math" panose="02040503050406030204" pitchFamily="18" charset="0"/>
                                      </a:rPr>
                                      <m:t>𝑧</m:t>
                                    </m:r>
                                  </m:den>
                                </m:f>
                                <m:sSub>
                                  <m:sSubPr>
                                    <m:ctrlPr>
                                      <a:rPr lang="pt-BR" sz="1800" b="0" i="1" smtClean="0">
                                        <a:latin typeface="Cambria Math" panose="02040503050406030204" pitchFamily="18" charset="0"/>
                                      </a:rPr>
                                    </m:ctrlPr>
                                  </m:sSubPr>
                                  <m:e>
                                    <m:d>
                                      <m:dPr>
                                        <m:begChr m:val=""/>
                                        <m:endChr m:val="|"/>
                                        <m:ctrlPr>
                                          <a:rPr lang="pt-BR" sz="1800" b="0" i="1" smtClean="0">
                                            <a:latin typeface="Cambria Math" panose="02040503050406030204" pitchFamily="18" charset="0"/>
                                          </a:rPr>
                                        </m:ctrlPr>
                                      </m:dPr>
                                      <m:e>
                                        <m:r>
                                          <a:rPr lang="pt-BR" sz="1800" b="0" i="1" smtClean="0">
                                            <a:latin typeface="Cambria Math" panose="02040503050406030204" pitchFamily="18" charset="0"/>
                                          </a:rPr>
                                          <m:t>​</m:t>
                                        </m:r>
                                      </m:e>
                                    </m:d>
                                  </m:e>
                                  <m:sub>
                                    <m:r>
                                      <a:rPr lang="pt-BR" sz="1800" b="0" i="1" smtClean="0">
                                        <a:latin typeface="Cambria Math" panose="02040503050406030204" pitchFamily="18" charset="0"/>
                                      </a:rPr>
                                      <m:t>𝑤</m:t>
                                    </m:r>
                                    <m:r>
                                      <a:rPr lang="pt-BR" sz="1800" b="0" i="1" smtClean="0">
                                        <a:latin typeface="Cambria Math" panose="02040503050406030204" pitchFamily="18" charset="0"/>
                                      </a:rPr>
                                      <m:t>=0</m:t>
                                    </m:r>
                                  </m:sub>
                                </m:sSub>
                                <m:r>
                                  <a:rPr lang="pt-BR" sz="1800" b="0" i="1" smtClean="0">
                                    <a:latin typeface="Cambria Math" panose="02040503050406030204" pitchFamily="18" charset="0"/>
                                  </a:rPr>
                                  <m:t>−</m:t>
                                </m:r>
                                <m:d>
                                  <m:dPr>
                                    <m:ctrlPr>
                                      <a:rPr lang="pt-BR" sz="1800" b="0" i="1" smtClean="0">
                                        <a:latin typeface="Cambria Math" panose="02040503050406030204" pitchFamily="18" charset="0"/>
                                      </a:rPr>
                                    </m:ctrlPr>
                                  </m:dPr>
                                  <m:e>
                                    <m:f>
                                      <m:fPr>
                                        <m:ctrlPr>
                                          <a:rPr lang="pt-BR" sz="1800" b="0" i="1" smtClean="0">
                                            <a:latin typeface="Cambria Math" panose="02040503050406030204" pitchFamily="18" charset="0"/>
                                          </a:rPr>
                                        </m:ctrlPr>
                                      </m:fPr>
                                      <m:num>
                                        <m:r>
                                          <a:rPr lang="pt-BR" sz="1800" b="0" i="1" smtClean="0">
                                            <a:latin typeface="Cambria Math" panose="02040503050406030204" pitchFamily="18" charset="0"/>
                                          </a:rPr>
                                          <m:t>𝑢</m:t>
                                        </m:r>
                                      </m:num>
                                      <m:den>
                                        <m:r>
                                          <a:rPr lang="pt-BR" sz="1800" b="0" i="1" smtClean="0">
                                            <a:latin typeface="Cambria Math" panose="02040503050406030204" pitchFamily="18" charset="0"/>
                                          </a:rPr>
                                          <m:t>𝜖</m:t>
                                        </m:r>
                                      </m:den>
                                    </m:f>
                                    <m:r>
                                      <a:rPr lang="pt-BR" sz="1800"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a:latin typeface="Cambria Math" panose="02040503050406030204" pitchFamily="18" charset="0"/>
                                          </a:rPr>
                                          <m:t>​</m:t>
                                        </m:r>
                                      </m:e>
                                    </m:d>
                                  </m:e>
                                  <m:sub>
                                    <m:r>
                                      <a:rPr lang="pt-BR" sz="1800" i="1">
                                        <a:latin typeface="Cambria Math" panose="02040503050406030204" pitchFamily="18" charset="0"/>
                                      </a:rPr>
                                      <m:t>𝑤</m:t>
                                    </m:r>
                                    <m:r>
                                      <a:rPr lang="pt-BR" sz="1800" b="0" i="1" smtClean="0">
                                        <a:latin typeface="Cambria Math" panose="02040503050406030204" pitchFamily="18" charset="0"/>
                                      </a:rPr>
                                      <m:t>=0</m:t>
                                    </m:r>
                                  </m:sub>
                                </m:sSub>
                                <m:r>
                                  <a:rPr lang="pt-BR" sz="1800" i="1" smtClean="0">
                                    <a:latin typeface="Cambria Math" panose="02040503050406030204" pitchFamily="18" charset="0"/>
                                  </a:rPr>
                                  <m:t>=</m:t>
                                </m:r>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𝑢</m:t>
                                    </m:r>
                                  </m:e>
                                  <m:sub>
                                    <m:r>
                                      <a:rPr lang="pt-BR" sz="1800" b="0" i="1" smtClean="0">
                                        <a:latin typeface="Cambria Math" panose="02040503050406030204" pitchFamily="18" charset="0"/>
                                      </a:rPr>
                                      <m:t>𝑓</m:t>
                                    </m:r>
                                  </m:sub>
                                </m:sSub>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e>
                                  <m:sub>
                                    <m:r>
                                      <a:rPr lang="pt-BR" sz="1800" b="0" i="1" smtClean="0">
                                        <a:latin typeface="Cambria Math" panose="02040503050406030204" pitchFamily="18" charset="0"/>
                                      </a:rPr>
                                      <m:t>𝑓</m:t>
                                    </m:r>
                                  </m:sub>
                                </m:sSub>
                              </m:oMath>
                            </m:oMathPara>
                          </a14:m>
                          <a:endParaRPr lang="pt-B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dirty="0" smtClean="0"/>
                            <a:t>Condição de contorno em </a:t>
                          </a:r>
                          <a14:m>
                            <m:oMath xmlns:m="http://schemas.openxmlformats.org/officeDocument/2006/math">
                              <m:r>
                                <a:rPr lang="pt-BR" i="1" dirty="0" smtClean="0">
                                  <a:latin typeface="Cambria Math" panose="02040503050406030204" pitchFamily="18" charset="0"/>
                                </a:rPr>
                                <m:t>𝑧</m:t>
                              </m:r>
                              <m:r>
                                <a:rPr lang="pt-BR" i="1" dirty="0" smtClean="0">
                                  <a:latin typeface="Cambria Math" panose="02040503050406030204" pitchFamily="18" charset="0"/>
                                </a:rPr>
                                <m:t> = 0</m:t>
                              </m:r>
                            </m:oMath>
                          </a14:m>
                          <a:endParaRPr lang="pt-B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pt-BR" sz="1800" i="1" smtClean="0">
                                        <a:latin typeface="Cambria Math" panose="02040503050406030204" pitchFamily="18" charset="0"/>
                                      </a:rPr>
                                    </m:ctrlPr>
                                  </m:fPr>
                                  <m:num>
                                    <m:r>
                                      <a:rPr lang="pt-BR" sz="1800"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num>
                                  <m:den>
                                    <m:r>
                                      <a:rPr lang="pt-BR" sz="1800" i="1">
                                        <a:latin typeface="Cambria Math" panose="02040503050406030204" pitchFamily="18" charset="0"/>
                                      </a:rPr>
                                      <m:t>𝜕</m:t>
                                    </m:r>
                                    <m:r>
                                      <a:rPr lang="pt-BR" sz="1800" i="1">
                                        <a:latin typeface="Cambria Math" panose="02040503050406030204" pitchFamily="18" charset="0"/>
                                      </a:rPr>
                                      <m:t>𝑧</m:t>
                                    </m:r>
                                  </m:den>
                                </m:f>
                                <m:sSub>
                                  <m:sSubPr>
                                    <m:ctrlPr>
                                      <a:rPr lang="pt-BR" sz="1800" i="1">
                                        <a:latin typeface="Cambria Math" panose="02040503050406030204" pitchFamily="18" charset="0"/>
                                      </a:rPr>
                                    </m:ctrlPr>
                                  </m:sSubPr>
                                  <m:e>
                                    <m:d>
                                      <m:dPr>
                                        <m:begChr m:val=""/>
                                        <m:endChr m:val="|"/>
                                        <m:ctrlPr>
                                          <a:rPr lang="pt-BR" sz="1800" i="1">
                                            <a:latin typeface="Cambria Math" panose="02040503050406030204" pitchFamily="18" charset="0"/>
                                          </a:rPr>
                                        </m:ctrlPr>
                                      </m:dPr>
                                      <m:e>
                                        <m:r>
                                          <a:rPr lang="pt-BR" sz="1800" i="1">
                                            <a:latin typeface="Cambria Math" panose="02040503050406030204" pitchFamily="18" charset="0"/>
                                          </a:rPr>
                                          <m:t>​</m:t>
                                        </m:r>
                                      </m:e>
                                    </m:d>
                                  </m:e>
                                  <m:sub>
                                    <m:r>
                                      <a:rPr lang="pt-BR" sz="1800" b="0" i="1" smtClean="0">
                                        <a:latin typeface="Cambria Math" panose="02040503050406030204" pitchFamily="18" charset="0"/>
                                      </a:rPr>
                                      <m:t>𝑒</m:t>
                                    </m:r>
                                    <m:r>
                                      <a:rPr lang="pt-BR" sz="1800" b="0" i="1" smtClean="0">
                                        <a:latin typeface="Cambria Math" panose="02040503050406030204" pitchFamily="18" charset="0"/>
                                      </a:rPr>
                                      <m:t>=</m:t>
                                    </m:r>
                                    <m:r>
                                      <a:rPr lang="pt-BR" sz="1800" b="0" i="1" smtClean="0">
                                        <a:latin typeface="Cambria Math" panose="02040503050406030204" pitchFamily="18" charset="0"/>
                                      </a:rPr>
                                      <m:t>𝐿</m:t>
                                    </m:r>
                                  </m:sub>
                                </m:sSub>
                                <m:r>
                                  <a:rPr lang="pt-BR" sz="1800" b="0" i="1" smtClean="0">
                                    <a:latin typeface="Cambria Math" panose="02040503050406030204" pitchFamily="18" charset="0"/>
                                  </a:rPr>
                                  <m:t>=0</m:t>
                                </m:r>
                              </m:oMath>
                            </m:oMathPara>
                          </a14:m>
                          <a:endParaRPr lang="pt-BR"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dirty="0" smtClean="0"/>
                            <a:t>Condição de contorno em </a:t>
                          </a:r>
                          <a14:m>
                            <m:oMath xmlns:m="http://schemas.openxmlformats.org/officeDocument/2006/math">
                              <m:r>
                                <a:rPr lang="pt-BR" i="1" dirty="0" smtClean="0">
                                  <a:latin typeface="Cambria Math" panose="02040503050406030204" pitchFamily="18" charset="0"/>
                                </a:rPr>
                                <m:t>𝑧</m:t>
                              </m:r>
                              <m:r>
                                <a:rPr lang="pt-BR" i="1" dirty="0" smtClean="0">
                                  <a:latin typeface="Cambria Math" panose="02040503050406030204" pitchFamily="18" charset="0"/>
                                </a:rPr>
                                <m:t>=</m:t>
                              </m:r>
                              <m:r>
                                <a:rPr lang="pt-BR" i="1" dirty="0" smtClean="0">
                                  <a:latin typeface="Cambria Math" panose="02040503050406030204" pitchFamily="18" charset="0"/>
                                </a:rPr>
                                <m:t>𝐿</m:t>
                              </m:r>
                            </m:oMath>
                          </a14:m>
                          <a:endParaRPr lang="pt-B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2" name="Tabela 1"/>
              <p:cNvGraphicFramePr>
                <a:graphicFrameLocks noGrp="1"/>
              </p:cNvGraphicFramePr>
              <p:nvPr>
                <p:extLst>
                  <p:ext uri="{D42A27DB-BD31-4B8C-83A1-F6EECF244321}">
                    <p14:modId xmlns:p14="http://schemas.microsoft.com/office/powerpoint/2010/main" val="2122989806"/>
                  </p:ext>
                </p:extLst>
              </p:nvPr>
            </p:nvGraphicFramePr>
            <p:xfrm>
              <a:off x="963054" y="1690688"/>
              <a:ext cx="9868078" cy="2679079"/>
            </p:xfrm>
            <a:graphic>
              <a:graphicData uri="http://schemas.openxmlformats.org/drawingml/2006/table">
                <a:tbl>
                  <a:tblPr firstRow="1" bandRow="1">
                    <a:tableStyleId>{5C22544A-7EE6-4342-B048-85BDC9FD1C3A}</a:tableStyleId>
                  </a:tblPr>
                  <a:tblGrid>
                    <a:gridCol w="5940022"/>
                    <a:gridCol w="3928056"/>
                  </a:tblGrid>
                  <a:tr h="949481">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3" t="-641" r="-66359" b="-183333"/>
                          </a:stretch>
                        </a:blipFill>
                      </a:tcPr>
                    </a:tc>
                    <a:tc>
                      <a:txBody>
                        <a:bodyPr/>
                        <a:lstStyle/>
                        <a:p>
                          <a:r>
                            <a:rPr lang="pt-BR" b="0" dirty="0" smtClean="0">
                              <a:solidFill>
                                <a:schemeClr val="tx1"/>
                              </a:solidFill>
                            </a:rPr>
                            <a:t>Concentração molar de água</a:t>
                          </a:r>
                          <a:endParaRPr lang="pt-BR"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7279">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3" t="-103289" r="-66359" b="-88158"/>
                          </a:stretch>
                        </a:blipFill>
                      </a:tcPr>
                    </a:tc>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51318" t="-103289" r="-310" b="-88158"/>
                          </a:stretch>
                        </a:blipFill>
                      </a:tcPr>
                    </a:tc>
                  </a:tr>
                  <a:tr h="802319">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3" t="-234091" r="-66359" b="-1515"/>
                          </a:stretch>
                        </a:blipFill>
                      </a:tcPr>
                    </a:tc>
                    <a:tc>
                      <a:txBody>
                        <a:bodyPr/>
                        <a:lstStyle/>
                        <a:p>
                          <a:endParaRPr lang="pt-B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51318" t="-234091" r="-310" b="-1515"/>
                          </a:stretch>
                        </a:blipFill>
                      </a:tcPr>
                    </a:tc>
                  </a:tr>
                </a:tbl>
              </a:graphicData>
            </a:graphic>
          </p:graphicFrame>
        </mc:Fallback>
      </mc:AlternateContent>
    </p:spTree>
    <p:extLst>
      <p:ext uri="{BB962C8B-B14F-4D97-AF65-F5344CB8AC3E}">
        <p14:creationId xmlns:p14="http://schemas.microsoft.com/office/powerpoint/2010/main" val="3995998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58244" y="365125"/>
            <a:ext cx="10675513" cy="1325563"/>
          </a:xfrm>
        </p:spPr>
        <p:txBody>
          <a:bodyPr/>
          <a:lstStyle/>
          <a:p>
            <a:r>
              <a:rPr lang="pt-BR" dirty="0" smtClean="0"/>
              <a:t>Concentração em um volume interno P</a:t>
            </a:r>
            <a:endParaRPr lang="pt-BR" dirty="0"/>
          </a:p>
        </p:txBody>
      </p:sp>
      <mc:AlternateContent xmlns:mc="http://schemas.openxmlformats.org/markup-compatibility/2006">
        <mc:Choice xmlns:a14="http://schemas.microsoft.com/office/drawing/2010/main" Requires="a14">
          <p:graphicFrame>
            <p:nvGraphicFramePr>
              <p:cNvPr id="2" name="Tabela 1"/>
              <p:cNvGraphicFramePr>
                <a:graphicFrameLocks noGrp="1"/>
              </p:cNvGraphicFramePr>
              <p:nvPr>
                <p:extLst>
                  <p:ext uri="{D42A27DB-BD31-4B8C-83A1-F6EECF244321}">
                    <p14:modId xmlns:p14="http://schemas.microsoft.com/office/powerpoint/2010/main" val="3573309452"/>
                  </p:ext>
                </p:extLst>
              </p:nvPr>
            </p:nvGraphicFramePr>
            <p:xfrm>
              <a:off x="869325" y="1838504"/>
              <a:ext cx="10324561" cy="4171794"/>
            </p:xfrm>
            <a:graphic>
              <a:graphicData uri="http://schemas.openxmlformats.org/drawingml/2006/table">
                <a:tbl>
                  <a:tblPr firstRow="1" bandRow="1">
                    <a:tableStyleId>{5C22544A-7EE6-4342-B048-85BDC9FD1C3A}</a:tableStyleId>
                  </a:tblPr>
                  <a:tblGrid>
                    <a:gridCol w="7723029"/>
                    <a:gridCol w="2601532"/>
                  </a:tblGrid>
                  <a:tr h="812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trlPr>
                                      <a:rPr lang="pt-BR" b="0" i="1" smtClean="0">
                                        <a:solidFill>
                                          <a:schemeClr val="tx1"/>
                                        </a:solidFill>
                                        <a:latin typeface="Cambria Math" panose="02040503050406030204" pitchFamily="18" charset="0"/>
                                      </a:rPr>
                                    </m:ctrlPr>
                                  </m:naryPr>
                                  <m:sub>
                                    <m:r>
                                      <a:rPr lang="pt-BR" b="0" i="1" smtClean="0">
                                        <a:solidFill>
                                          <a:schemeClr val="tx1"/>
                                        </a:solidFill>
                                        <a:latin typeface="Cambria Math" panose="02040503050406030204" pitchFamily="18" charset="0"/>
                                      </a:rPr>
                                      <m:t>𝑤</m:t>
                                    </m:r>
                                  </m:sub>
                                  <m:sup>
                                    <m:r>
                                      <a:rPr lang="pt-BR" b="0" i="1" smtClean="0">
                                        <a:solidFill>
                                          <a:schemeClr val="tx1"/>
                                        </a:solidFill>
                                        <a:latin typeface="Cambria Math" panose="02040503050406030204" pitchFamily="18" charset="0"/>
                                      </a:rPr>
                                      <m:t>𝑒</m:t>
                                    </m:r>
                                  </m:sup>
                                  <m:e>
                                    <m:f>
                                      <m:fPr>
                                        <m:ctrlPr>
                                          <a:rPr lang="pt-BR" i="1">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𝑎</m:t>
                                            </m:r>
                                          </m:sub>
                                        </m:sSub>
                                      </m:num>
                                      <m:den>
                                        <m:r>
                                          <a:rPr lang="pt-BR" i="1">
                                            <a:solidFill>
                                              <a:schemeClr val="tx1"/>
                                            </a:solidFill>
                                            <a:latin typeface="Cambria Math" panose="02040503050406030204" pitchFamily="18" charset="0"/>
                                          </a:rPr>
                                          <m:t>𝜕</m:t>
                                        </m:r>
                                        <m:r>
                                          <a:rPr lang="pt-BR" i="1">
                                            <a:solidFill>
                                              <a:schemeClr val="tx1"/>
                                            </a:solidFill>
                                            <a:latin typeface="Cambria Math" panose="02040503050406030204" pitchFamily="18" charset="0"/>
                                          </a:rPr>
                                          <m:t>𝑡</m:t>
                                        </m:r>
                                      </m:den>
                                    </m:f>
                                  </m:e>
                                </m:nary>
                                <m:r>
                                  <a:rPr lang="pt-BR" b="0" i="1" smtClean="0">
                                    <a:solidFill>
                                      <a:schemeClr val="tx1"/>
                                    </a:solidFill>
                                    <a:latin typeface="Cambria Math" panose="02040503050406030204" pitchFamily="18" charset="0"/>
                                  </a:rPr>
                                  <m:t>𝑑𝑧</m:t>
                                </m:r>
                                <m:r>
                                  <a:rPr lang="pt-BR" b="0" i="1" smtClean="0">
                                    <a:solidFill>
                                      <a:schemeClr val="tx1"/>
                                    </a:solidFill>
                                    <a:latin typeface="Cambria Math" panose="02040503050406030204" pitchFamily="18" charset="0"/>
                                  </a:rPr>
                                  <m:t>=</m:t>
                                </m:r>
                                <m:nary>
                                  <m:naryPr>
                                    <m:ctrlPr>
                                      <a:rPr lang="pt-BR" b="0" i="1" smtClean="0">
                                        <a:solidFill>
                                          <a:schemeClr val="tx1"/>
                                        </a:solidFill>
                                        <a:latin typeface="Cambria Math" panose="02040503050406030204" pitchFamily="18" charset="0"/>
                                      </a:rPr>
                                    </m:ctrlPr>
                                  </m:naryPr>
                                  <m:sub>
                                    <m:r>
                                      <m:rPr>
                                        <m:brk m:alnAt="23"/>
                                      </m:rPr>
                                      <a:rPr lang="pt-BR" b="0" i="1" smtClean="0">
                                        <a:solidFill>
                                          <a:schemeClr val="tx1"/>
                                        </a:solidFill>
                                        <a:latin typeface="Cambria Math" panose="02040503050406030204" pitchFamily="18" charset="0"/>
                                      </a:rPr>
                                      <m:t>𝑤</m:t>
                                    </m:r>
                                  </m:sub>
                                  <m:sup>
                                    <m:r>
                                      <a:rPr lang="pt-BR" b="0" i="1" smtClean="0">
                                        <a:solidFill>
                                          <a:schemeClr val="tx1"/>
                                        </a:solidFill>
                                        <a:latin typeface="Cambria Math" panose="02040503050406030204" pitchFamily="18" charset="0"/>
                                      </a:rPr>
                                      <m:t>𝑒</m:t>
                                    </m:r>
                                  </m:sup>
                                  <m:e>
                                    <m:f>
                                      <m:fPr>
                                        <m:ctrlPr>
                                          <a:rPr lang="pt-BR" i="1">
                                            <a:solidFill>
                                              <a:schemeClr val="tx1"/>
                                            </a:solidFill>
                                            <a:latin typeface="Cambria Math" panose="02040503050406030204" pitchFamily="18" charset="0"/>
                                          </a:rPr>
                                        </m:ctrlPr>
                                      </m:fPr>
                                      <m:num>
                                        <m:sSup>
                                          <m:sSupPr>
                                            <m:ctrlPr>
                                              <a:rPr lang="pt-BR" i="1">
                                                <a:solidFill>
                                                  <a:schemeClr val="tx1"/>
                                                </a:solidFill>
                                                <a:latin typeface="Cambria Math" panose="02040503050406030204" pitchFamily="18" charset="0"/>
                                              </a:rPr>
                                            </m:ctrlPr>
                                          </m:sSupPr>
                                          <m:e>
                                            <m:r>
                                              <a:rPr lang="pt-BR" i="1">
                                                <a:solidFill>
                                                  <a:schemeClr val="tx1"/>
                                                </a:solidFill>
                                                <a:latin typeface="Cambria Math" panose="02040503050406030204" pitchFamily="18" charset="0"/>
                                              </a:rPr>
                                              <m:t>𝜕</m:t>
                                            </m:r>
                                          </m:e>
                                          <m:sup>
                                            <m:r>
                                              <a:rPr lang="pt-BR" i="1">
                                                <a:solidFill>
                                                  <a:schemeClr val="tx1"/>
                                                </a:solidFill>
                                                <a:latin typeface="Cambria Math" panose="02040503050406030204" pitchFamily="18" charset="0"/>
                                              </a:rPr>
                                              <m:t>2</m:t>
                                            </m:r>
                                          </m:sup>
                                        </m:sSup>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𝐷</m:t>
                                            </m:r>
                                          </m:e>
                                          <m:sub>
                                            <m:r>
                                              <a:rPr lang="pt-BR" i="1">
                                                <a:solidFill>
                                                  <a:schemeClr val="tx1"/>
                                                </a:solidFill>
                                                <a:latin typeface="Cambria Math" panose="02040503050406030204" pitchFamily="18" charset="0"/>
                                              </a:rPr>
                                              <m:t>𝑎𝑥</m:t>
                                            </m:r>
                                          </m:sub>
                                        </m:sSub>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𝑎</m:t>
                                            </m:r>
                                          </m:sub>
                                        </m:sSub>
                                        <m:r>
                                          <a:rPr lang="pt-BR" i="1">
                                            <a:solidFill>
                                              <a:schemeClr val="tx1"/>
                                            </a:solidFill>
                                            <a:latin typeface="Cambria Math" panose="02040503050406030204" pitchFamily="18" charset="0"/>
                                          </a:rPr>
                                          <m:t>)</m:t>
                                        </m:r>
                                      </m:num>
                                      <m:den>
                                        <m:r>
                                          <a:rPr lang="pt-BR" i="1">
                                            <a:solidFill>
                                              <a:schemeClr val="tx1"/>
                                            </a:solidFill>
                                            <a:latin typeface="Cambria Math" panose="02040503050406030204" pitchFamily="18" charset="0"/>
                                          </a:rPr>
                                          <m:t>𝜕</m:t>
                                        </m:r>
                                        <m:sSup>
                                          <m:sSupPr>
                                            <m:ctrlPr>
                                              <a:rPr lang="pt-BR" i="1">
                                                <a:solidFill>
                                                  <a:schemeClr val="tx1"/>
                                                </a:solidFill>
                                                <a:latin typeface="Cambria Math" panose="02040503050406030204" pitchFamily="18" charset="0"/>
                                              </a:rPr>
                                            </m:ctrlPr>
                                          </m:sSupPr>
                                          <m:e>
                                            <m:r>
                                              <a:rPr lang="pt-BR" i="1">
                                                <a:solidFill>
                                                  <a:schemeClr val="tx1"/>
                                                </a:solidFill>
                                                <a:latin typeface="Cambria Math" panose="02040503050406030204" pitchFamily="18" charset="0"/>
                                              </a:rPr>
                                              <m:t>𝑧</m:t>
                                            </m:r>
                                          </m:e>
                                          <m:sup>
                                            <m:r>
                                              <a:rPr lang="pt-BR" i="1">
                                                <a:solidFill>
                                                  <a:schemeClr val="tx1"/>
                                                </a:solidFill>
                                                <a:latin typeface="Cambria Math" panose="02040503050406030204" pitchFamily="18" charset="0"/>
                                              </a:rPr>
                                              <m:t>2</m:t>
                                            </m:r>
                                          </m:sup>
                                        </m:sSup>
                                      </m:den>
                                    </m:f>
                                  </m:e>
                                </m:nary>
                                <m:r>
                                  <a:rPr lang="pt-BR" b="0" i="1" smtClean="0">
                                    <a:solidFill>
                                      <a:schemeClr val="tx1"/>
                                    </a:solidFill>
                                    <a:latin typeface="Cambria Math" panose="02040503050406030204" pitchFamily="18" charset="0"/>
                                  </a:rPr>
                                  <m:t>𝑑𝑧</m:t>
                                </m:r>
                                <m:r>
                                  <a:rPr lang="pt-BR" b="0" i="1" smtClean="0">
                                    <a:solidFill>
                                      <a:schemeClr val="tx1"/>
                                    </a:solidFill>
                                    <a:latin typeface="Cambria Math" panose="02040503050406030204" pitchFamily="18" charset="0"/>
                                  </a:rPr>
                                  <m:t>−</m:t>
                                </m:r>
                                <m:nary>
                                  <m:naryPr>
                                    <m:ctrlPr>
                                      <a:rPr lang="pt-BR" b="0" i="1" smtClean="0">
                                        <a:solidFill>
                                          <a:schemeClr val="tx1"/>
                                        </a:solidFill>
                                        <a:latin typeface="Cambria Math" panose="02040503050406030204" pitchFamily="18" charset="0"/>
                                      </a:rPr>
                                    </m:ctrlPr>
                                  </m:naryPr>
                                  <m:sub>
                                    <m:r>
                                      <m:rPr>
                                        <m:brk m:alnAt="23"/>
                                      </m:rPr>
                                      <a:rPr lang="pt-BR" b="0" i="1" smtClean="0">
                                        <a:solidFill>
                                          <a:schemeClr val="tx1"/>
                                        </a:solidFill>
                                        <a:latin typeface="Cambria Math" panose="02040503050406030204" pitchFamily="18" charset="0"/>
                                      </a:rPr>
                                      <m:t>𝑤</m:t>
                                    </m:r>
                                  </m:sub>
                                  <m:sup>
                                    <m:r>
                                      <a:rPr lang="pt-BR" b="0" i="1" smtClean="0">
                                        <a:solidFill>
                                          <a:schemeClr val="tx1"/>
                                        </a:solidFill>
                                        <a:latin typeface="Cambria Math" panose="02040503050406030204" pitchFamily="18" charset="0"/>
                                      </a:rPr>
                                      <m:t>𝑒</m:t>
                                    </m:r>
                                  </m:sup>
                                  <m:e>
                                    <m:f>
                                      <m:fPr>
                                        <m:ctrlPr>
                                          <a:rPr lang="pt-BR" i="1">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m:t>
                                        </m:r>
                                        <m:d>
                                          <m:dPr>
                                            <m:ctrlPr>
                                              <a:rPr lang="pt-BR" i="1">
                                                <a:solidFill>
                                                  <a:schemeClr val="tx1"/>
                                                </a:solidFill>
                                                <a:latin typeface="Cambria Math" panose="02040503050406030204" pitchFamily="18" charset="0"/>
                                              </a:rPr>
                                            </m:ctrlPr>
                                          </m:dPr>
                                          <m:e>
                                            <m:f>
                                              <m:fPr>
                                                <m:ctrlPr>
                                                  <a:rPr lang="pt-BR" i="1">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𝑢</m:t>
                                                </m:r>
                                              </m:num>
                                              <m:den>
                                                <m:r>
                                                  <a:rPr lang="pt-BR" i="1">
                                                    <a:solidFill>
                                                      <a:schemeClr val="tx1"/>
                                                    </a:solidFill>
                                                    <a:latin typeface="Cambria Math" panose="02040503050406030204" pitchFamily="18" charset="0"/>
                                                  </a:rPr>
                                                  <m:t>𝜖</m:t>
                                                </m:r>
                                              </m:den>
                                            </m:f>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𝑎</m:t>
                                                </m:r>
                                              </m:sub>
                                            </m:sSub>
                                          </m:e>
                                        </m:d>
                                      </m:num>
                                      <m:den>
                                        <m:r>
                                          <a:rPr lang="pt-BR" i="1">
                                            <a:solidFill>
                                              <a:schemeClr val="tx1"/>
                                            </a:solidFill>
                                            <a:latin typeface="Cambria Math" panose="02040503050406030204" pitchFamily="18" charset="0"/>
                                          </a:rPr>
                                          <m:t>𝜕</m:t>
                                        </m:r>
                                        <m:r>
                                          <a:rPr lang="pt-BR" i="1">
                                            <a:solidFill>
                                              <a:schemeClr val="tx1"/>
                                            </a:solidFill>
                                            <a:latin typeface="Cambria Math" panose="02040503050406030204" pitchFamily="18" charset="0"/>
                                          </a:rPr>
                                          <m:t>𝑧</m:t>
                                        </m:r>
                                      </m:den>
                                    </m:f>
                                  </m:e>
                                </m:nary>
                                <m:r>
                                  <a:rPr lang="pt-BR" b="0" i="1" smtClean="0">
                                    <a:solidFill>
                                      <a:schemeClr val="tx1"/>
                                    </a:solidFill>
                                    <a:latin typeface="Cambria Math" panose="02040503050406030204" pitchFamily="18" charset="0"/>
                                  </a:rPr>
                                  <m:t>𝑑𝑧</m:t>
                                </m:r>
                                <m:r>
                                  <a:rPr lang="pt-BR" b="0" i="1" smtClean="0">
                                    <a:solidFill>
                                      <a:schemeClr val="tx1"/>
                                    </a:solidFill>
                                    <a:latin typeface="Cambria Math" panose="02040503050406030204" pitchFamily="18" charset="0"/>
                                  </a:rPr>
                                  <m:t>−</m:t>
                                </m:r>
                                <m:nary>
                                  <m:naryPr>
                                    <m:ctrlPr>
                                      <a:rPr lang="pt-BR" b="0" i="1" smtClean="0">
                                        <a:solidFill>
                                          <a:schemeClr val="tx1"/>
                                        </a:solidFill>
                                        <a:latin typeface="Cambria Math" panose="02040503050406030204" pitchFamily="18" charset="0"/>
                                      </a:rPr>
                                    </m:ctrlPr>
                                  </m:naryPr>
                                  <m:sub>
                                    <m:r>
                                      <m:rPr>
                                        <m:brk m:alnAt="23"/>
                                      </m:rPr>
                                      <a:rPr lang="pt-BR" b="0" i="1" smtClean="0">
                                        <a:solidFill>
                                          <a:schemeClr val="tx1"/>
                                        </a:solidFill>
                                        <a:latin typeface="Cambria Math" panose="02040503050406030204" pitchFamily="18" charset="0"/>
                                      </a:rPr>
                                      <m:t>𝑤</m:t>
                                    </m:r>
                                  </m:sub>
                                  <m:sup>
                                    <m:r>
                                      <a:rPr lang="pt-BR" b="0" i="1" smtClean="0">
                                        <a:solidFill>
                                          <a:schemeClr val="tx1"/>
                                        </a:solidFill>
                                        <a:latin typeface="Cambria Math" panose="02040503050406030204" pitchFamily="18" charset="0"/>
                                      </a:rPr>
                                      <m:t>𝑒</m:t>
                                    </m:r>
                                  </m:sup>
                                  <m:e>
                                    <m:sSub>
                                      <m:sSubPr>
                                        <m:ctrlPr>
                                          <a:rPr lang="pt-BR" b="0" i="1" smtClean="0">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𝑆</m:t>
                                        </m:r>
                                      </m:e>
                                      <m:sub>
                                        <m:r>
                                          <a:rPr lang="pt-BR" b="0" i="1" smtClean="0">
                                            <a:solidFill>
                                              <a:schemeClr val="tx1"/>
                                            </a:solidFill>
                                            <a:latin typeface="Cambria Math" panose="02040503050406030204" pitchFamily="18" charset="0"/>
                                          </a:rPr>
                                          <m:t>𝑐</m:t>
                                        </m:r>
                                      </m:sub>
                                    </m:sSub>
                                    <m:d>
                                      <m:dPr>
                                        <m:ctrlPr>
                                          <a:rPr lang="pt-BR" i="1">
                                            <a:solidFill>
                                              <a:schemeClr val="tx1"/>
                                            </a:solidFill>
                                            <a:latin typeface="Cambria Math" panose="02040503050406030204" pitchFamily="18" charset="0"/>
                                          </a:rPr>
                                        </m:ctrlPr>
                                      </m:dPr>
                                      <m:e>
                                        <m:r>
                                          <a:rPr lang="pt-BR" i="1">
                                            <a:solidFill>
                                              <a:schemeClr val="tx1"/>
                                            </a:solidFill>
                                            <a:latin typeface="Cambria Math" panose="02040503050406030204" pitchFamily="18" charset="0"/>
                                          </a:rPr>
                                          <m:t>𝑌</m:t>
                                        </m:r>
                                        <m:r>
                                          <a:rPr lang="pt-BR" i="1">
                                            <a:solidFill>
                                              <a:schemeClr val="tx1"/>
                                            </a:solidFill>
                                            <a:latin typeface="Cambria Math" panose="02040503050406030204" pitchFamily="18" charset="0"/>
                                          </a:rPr>
                                          <m:t>,</m:t>
                                        </m:r>
                                        <m:r>
                                          <a:rPr lang="pt-BR" i="1">
                                            <a:solidFill>
                                              <a:schemeClr val="tx1"/>
                                            </a:solidFill>
                                            <a:latin typeface="Cambria Math" panose="02040503050406030204" pitchFamily="18" charset="0"/>
                                          </a:rPr>
                                          <m:t>𝑇</m:t>
                                        </m:r>
                                        <m:r>
                                          <a:rPr lang="pt-BR" i="1">
                                            <a:solidFill>
                                              <a:schemeClr val="tx1"/>
                                            </a:solidFill>
                                            <a:latin typeface="Cambria Math" panose="02040503050406030204" pitchFamily="18" charset="0"/>
                                          </a:rPr>
                                          <m:t>,</m:t>
                                        </m:r>
                                        <m:r>
                                          <a:rPr lang="pt-BR" i="1">
                                            <a:solidFill>
                                              <a:schemeClr val="tx1"/>
                                            </a:solidFill>
                                            <a:latin typeface="Cambria Math" panose="02040503050406030204" pitchFamily="18" charset="0"/>
                                          </a:rPr>
                                          <m:t>𝑃</m:t>
                                        </m:r>
                                      </m:e>
                                    </m:d>
                                  </m:e>
                                </m:nary>
                                <m:r>
                                  <a:rPr lang="pt-BR" b="0" i="1" smtClean="0">
                                    <a:solidFill>
                                      <a:schemeClr val="tx1"/>
                                    </a:solidFill>
                                    <a:latin typeface="Cambria Math" panose="02040503050406030204" pitchFamily="18" charset="0"/>
                                  </a:rPr>
                                  <m:t>𝑑𝑧</m:t>
                                </m:r>
                              </m:oMath>
                            </m:oMathPara>
                          </a14:m>
                          <a:endParaRPr lang="pt-BR"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pt-BR" i="1" smtClean="0">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sSub>
                                          <m:sSubPr>
                                            <m:ctrlPr>
                                              <a:rPr lang="pt-BR" b="0" i="1" smtClean="0">
                                                <a:latin typeface="Cambria Math" panose="02040503050406030204" pitchFamily="18" charset="0"/>
                                              </a:rPr>
                                            </m:ctrlPr>
                                          </m:sSubPr>
                                          <m:e>
                                            <m:r>
                                              <a:rPr lang="pt-BR" b="0" i="1" smtClean="0">
                                                <a:latin typeface="Cambria Math" panose="02040503050406030204" pitchFamily="18" charset="0"/>
                                              </a:rPr>
                                              <m:t>𝑎</m:t>
                                            </m:r>
                                          </m:e>
                                          <m:sub>
                                            <m:r>
                                              <a:rPr lang="pt-BR" b="0" i="1" smtClean="0">
                                                <a:latin typeface="Cambria Math" panose="02040503050406030204" pitchFamily="18" charset="0"/>
                                              </a:rPr>
                                              <m:t>𝑃</m:t>
                                            </m:r>
                                          </m:sub>
                                        </m:sSub>
                                      </m:sub>
                                    </m:sSub>
                                  </m:num>
                                  <m:den>
                                    <m:r>
                                      <a:rPr lang="pt-BR" i="1">
                                        <a:latin typeface="Cambria Math" panose="02040503050406030204" pitchFamily="18" charset="0"/>
                                      </a:rPr>
                                      <m:t>𝜕</m:t>
                                    </m:r>
                                    <m:r>
                                      <a:rPr lang="pt-BR" i="1">
                                        <a:latin typeface="Cambria Math" panose="02040503050406030204" pitchFamily="18" charset="0"/>
                                      </a:rPr>
                                      <m:t>𝑡</m:t>
                                    </m:r>
                                  </m:den>
                                </m:f>
                                <m:r>
                                  <a:rPr lang="pt-BR" b="0" i="1" smtClean="0">
                                    <a:latin typeface="Cambria Math" panose="02040503050406030204" pitchFamily="18" charset="0"/>
                                  </a:rPr>
                                  <m:t>⋅</m:t>
                                </m:r>
                                <m:r>
                                  <m:rPr>
                                    <m:sty m:val="p"/>
                                  </m:rPr>
                                  <a:rPr lang="pt-BR" b="0" i="0" smtClean="0">
                                    <a:latin typeface="Cambria Math" panose="02040503050406030204" pitchFamily="18" charset="0"/>
                                  </a:rPr>
                                  <m:t>Δ</m:t>
                                </m:r>
                                <m:r>
                                  <a:rPr lang="pt-BR" b="0" i="1" smtClean="0">
                                    <a:latin typeface="Cambria Math" panose="02040503050406030204" pitchFamily="18" charset="0"/>
                                  </a:rPr>
                                  <m:t>𝑧</m:t>
                                </m:r>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𝐷</m:t>
                                    </m:r>
                                  </m:e>
                                  <m:sub>
                                    <m:r>
                                      <a:rPr lang="pt-BR" b="0" i="1" smtClean="0">
                                        <a:latin typeface="Cambria Math" panose="02040503050406030204" pitchFamily="18" charset="0"/>
                                      </a:rPr>
                                      <m:t>𝑎𝑥</m:t>
                                    </m:r>
                                  </m:sub>
                                </m:sSub>
                                <m:r>
                                  <a:rPr lang="pt-BR" b="0" i="1" smtClean="0">
                                    <a:latin typeface="Cambria Math" panose="02040503050406030204" pitchFamily="18" charset="0"/>
                                  </a:rPr>
                                  <m:t>⋅</m:t>
                                </m:r>
                                <m:d>
                                  <m:dPr>
                                    <m:ctrlPr>
                                      <a:rPr lang="pt-BR" b="0" i="1" smtClean="0">
                                        <a:latin typeface="Cambria Math" panose="02040503050406030204" pitchFamily="18" charset="0"/>
                                      </a:rPr>
                                    </m:ctrlPr>
                                  </m:dPr>
                                  <m:e>
                                    <m:f>
                                      <m:fPr>
                                        <m:ctrlPr>
                                          <a:rPr lang="pt-BR" i="1" smtClean="0">
                                            <a:latin typeface="Cambria Math" panose="02040503050406030204" pitchFamily="18" charset="0"/>
                                          </a:rPr>
                                        </m:ctrlPr>
                                      </m:fPr>
                                      <m:num>
                                        <m:r>
                                          <a:rPr lang="pt-BR"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num>
                                      <m:den>
                                        <m:r>
                                          <a:rPr lang="pt-BR" i="1" smtClean="0">
                                            <a:latin typeface="Cambria Math" panose="02040503050406030204" pitchFamily="18" charset="0"/>
                                          </a:rPr>
                                          <m:t>𝜕</m:t>
                                        </m:r>
                                        <m:r>
                                          <a:rPr lang="pt-BR" b="0" i="1" smtClean="0">
                                            <a:latin typeface="Cambria Math" panose="02040503050406030204" pitchFamily="18" charset="0"/>
                                          </a:rPr>
                                          <m:t>𝑧</m:t>
                                        </m:r>
                                      </m:den>
                                    </m:f>
                                    <m:sSub>
                                      <m:sSubPr>
                                        <m:ctrlPr>
                                          <a:rPr lang="pt-BR" b="0" i="1" smtClean="0">
                                            <a:latin typeface="Cambria Math" panose="02040503050406030204" pitchFamily="18" charset="0"/>
                                          </a:rPr>
                                        </m:ctrlPr>
                                      </m:sSubPr>
                                      <m:e>
                                        <m:d>
                                          <m:dPr>
                                            <m:begChr m:val=""/>
                                            <m:endChr m:val="|"/>
                                            <m:ctrlPr>
                                              <a:rPr lang="pt-BR" b="0" i="1" smtClean="0">
                                                <a:latin typeface="Cambria Math" panose="02040503050406030204" pitchFamily="18" charset="0"/>
                                              </a:rPr>
                                            </m:ctrlPr>
                                          </m:dPr>
                                          <m:e>
                                            <m:r>
                                              <a:rPr lang="pt-BR">
                                                <a:latin typeface="Cambria Math" panose="02040503050406030204" pitchFamily="18" charset="0"/>
                                              </a:rPr>
                                              <m:t>​</m:t>
                                            </m:r>
                                          </m:e>
                                        </m:d>
                                      </m:e>
                                      <m:sub>
                                        <m:r>
                                          <a:rPr lang="pt-BR" b="0" i="1" smtClean="0">
                                            <a:latin typeface="Cambria Math" panose="02040503050406030204" pitchFamily="18" charset="0"/>
                                          </a:rPr>
                                          <m:t>𝑒</m:t>
                                        </m:r>
                                      </m:sub>
                                    </m:sSub>
                                    <m:r>
                                      <a:rPr lang="pt-BR" b="0" i="1" smtClean="0">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num>
                                      <m:den>
                                        <m:r>
                                          <a:rPr lang="pt-BR" i="1">
                                            <a:latin typeface="Cambria Math" panose="02040503050406030204" pitchFamily="18" charset="0"/>
                                          </a:rPr>
                                          <m:t>𝜕</m:t>
                                        </m:r>
                                        <m:r>
                                          <a:rPr lang="pt-BR" i="1">
                                            <a:latin typeface="Cambria Math" panose="02040503050406030204" pitchFamily="18" charset="0"/>
                                          </a:rPr>
                                          <m:t>𝑧</m:t>
                                        </m:r>
                                      </m:den>
                                    </m:f>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a:latin typeface="Cambria Math" panose="02040503050406030204" pitchFamily="18" charset="0"/>
                                              </a:rPr>
                                              <m:t>​</m:t>
                                            </m:r>
                                          </m:e>
                                        </m:d>
                                      </m:e>
                                      <m:sub>
                                        <m:r>
                                          <a:rPr lang="pt-BR" b="0" i="1" smtClean="0">
                                            <a:latin typeface="Cambria Math" panose="02040503050406030204" pitchFamily="18" charset="0"/>
                                          </a:rPr>
                                          <m:t>𝑤</m:t>
                                        </m:r>
                                      </m:sub>
                                    </m:sSub>
                                  </m:e>
                                </m:d>
                                <m:r>
                                  <a:rPr lang="pt-BR" i="1">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𝜖</m:t>
                                    </m:r>
                                  </m:den>
                                </m:f>
                                <m:r>
                                  <a:rPr lang="pt-BR" b="0" i="1" smtClean="0">
                                    <a:latin typeface="Cambria Math" panose="02040503050406030204" pitchFamily="18" charset="0"/>
                                  </a:rPr>
                                  <m:t>⋅</m:t>
                                </m:r>
                                <m:d>
                                  <m:dPr>
                                    <m:ctrlPr>
                                      <a:rPr lang="pt-BR" b="0" i="1" smtClean="0">
                                        <a:latin typeface="Cambria Math" panose="02040503050406030204" pitchFamily="18" charset="0"/>
                                      </a:rPr>
                                    </m:ctrlPr>
                                  </m:dPr>
                                  <m:e>
                                    <m:r>
                                      <a:rPr lang="pt-BR" b="0" i="1" smtClean="0">
                                        <a:latin typeface="Cambria Math" panose="02040503050406030204" pitchFamily="18" charset="0"/>
                                      </a:rPr>
                                      <m:t>(</m:t>
                                    </m:r>
                                    <m:r>
                                      <a:rPr lang="pt-BR" b="0" i="1" smtClean="0">
                                        <a:latin typeface="Cambria Math" panose="02040503050406030204" pitchFamily="18" charset="0"/>
                                      </a:rPr>
                                      <m:t>𝑢</m:t>
                                    </m:r>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d>
                                          <m:dPr>
                                            <m:begChr m:val=""/>
                                            <m:endChr m:val="|"/>
                                            <m:ctrlPr>
                                              <a:rPr lang="pt-BR" b="0" i="1" smtClean="0">
                                                <a:latin typeface="Cambria Math" panose="02040503050406030204" pitchFamily="18" charset="0"/>
                                              </a:rPr>
                                            </m:ctrlPr>
                                          </m:dPr>
                                          <m:e>
                                            <m:r>
                                              <a:rPr lang="pt-BR" b="0" i="1" smtClean="0">
                                                <a:latin typeface="Cambria Math" panose="02040503050406030204" pitchFamily="18" charset="0"/>
                                              </a:rPr>
                                              <m:t>​</m:t>
                                            </m:r>
                                          </m:e>
                                        </m:d>
                                      </m:e>
                                      <m:sub>
                                        <m:r>
                                          <a:rPr lang="pt-BR" b="0" i="1" smtClean="0">
                                            <a:latin typeface="Cambria Math" panose="02040503050406030204" pitchFamily="18" charset="0"/>
                                          </a:rPr>
                                          <m:t>𝑒</m:t>
                                        </m:r>
                                      </m:sub>
                                    </m:sSub>
                                    <m:r>
                                      <a:rPr lang="pt-BR" b="0" i="1" smtClean="0">
                                        <a:latin typeface="Cambria Math" panose="02040503050406030204" pitchFamily="18" charset="0"/>
                                      </a:rPr>
                                      <m:t>−</m:t>
                                    </m:r>
                                    <m:d>
                                      <m:dPr>
                                        <m:ctrlPr>
                                          <a:rPr lang="pt-BR" b="0" i="1" smtClean="0">
                                            <a:latin typeface="Cambria Math" panose="02040503050406030204" pitchFamily="18" charset="0"/>
                                          </a:rPr>
                                        </m:ctrlPr>
                                      </m:dPr>
                                      <m:e>
                                        <m:r>
                                          <a:rPr lang="pt-BR" b="0" i="1" smtClean="0">
                                            <a:latin typeface="Cambria Math" panose="02040503050406030204" pitchFamily="18" charset="0"/>
                                          </a:rPr>
                                          <m:t>𝑢</m:t>
                                        </m:r>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𝑐</m:t>
                                            </m:r>
                                          </m:e>
                                          <m:sub>
                                            <m:r>
                                              <a:rPr lang="pt-BR" b="0" i="1" smtClean="0">
                                                <a:latin typeface="Cambria Math" panose="02040503050406030204" pitchFamily="18" charset="0"/>
                                              </a:rPr>
                                              <m:t>𝑎</m:t>
                                            </m:r>
                                          </m:sub>
                                        </m:sSub>
                                      </m:e>
                                    </m:d>
                                    <m:sSub>
                                      <m:sSubPr>
                                        <m:ctrlPr>
                                          <a:rPr lang="pt-BR" b="0" i="1" smtClean="0">
                                            <a:latin typeface="Cambria Math" panose="02040503050406030204" pitchFamily="18" charset="0"/>
                                          </a:rPr>
                                        </m:ctrlPr>
                                      </m:sSubPr>
                                      <m:e>
                                        <m:d>
                                          <m:dPr>
                                            <m:begChr m:val=""/>
                                            <m:endChr m:val="|"/>
                                            <m:ctrlPr>
                                              <a:rPr lang="pt-BR" b="0" i="1" smtClean="0">
                                                <a:latin typeface="Cambria Math" panose="02040503050406030204" pitchFamily="18" charset="0"/>
                                              </a:rPr>
                                            </m:ctrlPr>
                                          </m:dPr>
                                          <m:e>
                                            <m:r>
                                              <a:rPr lang="pt-BR" b="0" i="1" smtClean="0">
                                                <a:latin typeface="Cambria Math" panose="02040503050406030204" pitchFamily="18" charset="0"/>
                                              </a:rPr>
                                              <m:t>​</m:t>
                                            </m:r>
                                          </m:e>
                                        </m:d>
                                      </m:e>
                                      <m:sub>
                                        <m:r>
                                          <a:rPr lang="pt-BR" b="0" i="1" smtClean="0">
                                            <a:latin typeface="Cambria Math" panose="02040503050406030204" pitchFamily="18" charset="0"/>
                                          </a:rPr>
                                          <m:t>𝑤</m:t>
                                        </m:r>
                                      </m:sub>
                                    </m:sSub>
                                  </m:e>
                                </m:d>
                                <m:r>
                                  <a:rPr lang="pt-BR" i="1">
                                    <a:latin typeface="Cambria Math" panose="02040503050406030204" pitchFamily="18" charset="0"/>
                                  </a:rPr>
                                  <m:t>−</m:t>
                                </m:r>
                                <m:sSub>
                                  <m:sSubPr>
                                    <m:ctrlPr>
                                      <a:rPr lang="pt-BR" b="0" i="1" smtClean="0">
                                        <a:latin typeface="Cambria Math" panose="02040503050406030204" pitchFamily="18" charset="0"/>
                                      </a:rPr>
                                    </m:ctrlPr>
                                  </m:sSubPr>
                                  <m:e>
                                    <m:acc>
                                      <m:accPr>
                                        <m:chr m:val="̅"/>
                                        <m:ctrlPr>
                                          <a:rPr lang="pt-BR" i="1" smtClean="0">
                                            <a:latin typeface="Cambria Math" panose="02040503050406030204" pitchFamily="18" charset="0"/>
                                          </a:rPr>
                                        </m:ctrlPr>
                                      </m:accPr>
                                      <m:e>
                                        <m:r>
                                          <a:rPr lang="pt-BR" b="0" i="1" smtClean="0">
                                            <a:latin typeface="Cambria Math" panose="02040503050406030204" pitchFamily="18" charset="0"/>
                                          </a:rPr>
                                          <m:t>𝑆</m:t>
                                        </m:r>
                                      </m:e>
                                    </m:acc>
                                  </m:e>
                                  <m:sub>
                                    <m:r>
                                      <a:rPr lang="pt-BR" b="0" i="1" smtClean="0">
                                        <a:latin typeface="Cambria Math" panose="02040503050406030204" pitchFamily="18" charset="0"/>
                                      </a:rPr>
                                      <m:t>𝑐</m:t>
                                    </m:r>
                                  </m:sub>
                                </m:sSub>
                                <m:r>
                                  <a:rPr lang="pt-BR" b="0" i="1" smtClean="0">
                                    <a:latin typeface="Cambria Math" panose="02040503050406030204" pitchFamily="18" charset="0"/>
                                  </a:rPr>
                                  <m:t>⋅</m:t>
                                </m:r>
                                <m:r>
                                  <m:rPr>
                                    <m:sty m:val="p"/>
                                  </m:rPr>
                                  <a:rPr lang="pt-BR" b="0" i="0" smtClean="0">
                                    <a:latin typeface="Cambria Math" panose="02040503050406030204" pitchFamily="18" charset="0"/>
                                  </a:rPr>
                                  <m:t>Δ</m:t>
                                </m:r>
                                <m:r>
                                  <a:rPr lang="pt-BR" b="0" i="1" smtClean="0">
                                    <a:latin typeface="Cambria Math" panose="02040503050406030204" pitchFamily="18" charset="0"/>
                                  </a:rPr>
                                  <m:t>𝑧</m:t>
                                </m:r>
                              </m:oMath>
                            </m:oMathPara>
                          </a14:m>
                          <a:endParaRPr lang="pt-BR"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pt-BR" i="1" smtClean="0">
                                        <a:latin typeface="Cambria Math" panose="02040503050406030204" pitchFamily="18" charset="0"/>
                                      </a:rPr>
                                    </m:ctrlPr>
                                  </m:fPr>
                                  <m:num>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𝑐</m:t>
                                        </m:r>
                                      </m:e>
                                      <m:sub>
                                        <m:sSub>
                                          <m:sSubPr>
                                            <m:ctrlPr>
                                              <a:rPr lang="pt-BR"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𝑃</m:t>
                                            </m:r>
                                          </m:sub>
                                        </m:sSub>
                                      </m:sub>
                                    </m:sSub>
                                  </m:num>
                                  <m:den>
                                    <m:r>
                                      <a:rPr lang="pt-BR" i="1">
                                        <a:latin typeface="Cambria Math" panose="02040503050406030204" pitchFamily="18" charset="0"/>
                                      </a:rPr>
                                      <m:t>𝜕</m:t>
                                    </m:r>
                                    <m:r>
                                      <a:rPr lang="pt-BR" i="1">
                                        <a:latin typeface="Cambria Math" panose="02040503050406030204" pitchFamily="18" charset="0"/>
                                      </a:rPr>
                                      <m:t>𝑡</m:t>
                                    </m:r>
                                  </m:den>
                                </m:f>
                                <m:r>
                                  <a:rPr lang="pt-BR" i="1">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𝐷</m:t>
                                        </m:r>
                                      </m:e>
                                      <m:sub>
                                        <m:r>
                                          <a:rPr lang="pt-BR" i="1">
                                            <a:latin typeface="Cambria Math" panose="02040503050406030204" pitchFamily="18" charset="0"/>
                                          </a:rPr>
                                          <m:t>𝑎𝑥</m:t>
                                        </m:r>
                                      </m:sub>
                                    </m:sSub>
                                  </m:num>
                                  <m:den>
                                    <m:r>
                                      <m:rPr>
                                        <m:sty m:val="p"/>
                                      </m:rPr>
                                      <a:rPr lang="pt-BR" b="0" i="0" smtClean="0">
                                        <a:latin typeface="Cambria Math" panose="02040503050406030204" pitchFamily="18" charset="0"/>
                                      </a:rPr>
                                      <m:t>Δ</m:t>
                                    </m:r>
                                    <m:r>
                                      <a:rPr lang="pt-BR" b="0" i="1" smtClean="0">
                                        <a:latin typeface="Cambria Math" panose="02040503050406030204" pitchFamily="18" charset="0"/>
                                      </a:rPr>
                                      <m:t>𝑧</m:t>
                                    </m:r>
                                  </m:den>
                                </m:f>
                                <m:r>
                                  <a:rPr lang="pt-BR" i="1">
                                    <a:latin typeface="Cambria Math" panose="02040503050406030204" pitchFamily="18" charset="0"/>
                                  </a:rPr>
                                  <m:t>⋅</m:t>
                                </m:r>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𝑐</m:t>
                                            </m:r>
                                          </m:e>
                                          <m:sub>
                                            <m:r>
                                              <a:rPr lang="pt-BR" i="1">
                                                <a:latin typeface="Cambria Math" panose="02040503050406030204" pitchFamily="18" charset="0"/>
                                              </a:rPr>
                                              <m:t>𝑎</m:t>
                                            </m:r>
                                          </m:sub>
                                        </m:sSub>
                                      </m:num>
                                      <m:den>
                                        <m:r>
                                          <a:rPr lang="pt-BR" i="1">
                                            <a:latin typeface="Cambria Math" panose="02040503050406030204" pitchFamily="18" charset="0"/>
                                          </a:rPr>
                                          <m:t>𝜕</m:t>
                                        </m:r>
                                        <m:r>
                                          <a:rPr lang="pt-BR" i="1">
                                            <a:latin typeface="Cambria Math" panose="02040503050406030204" pitchFamily="18" charset="0"/>
                                          </a:rPr>
                                          <m:t>𝑧</m:t>
                                        </m:r>
                                      </m:den>
                                    </m:f>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a:latin typeface="Cambria Math" panose="02040503050406030204" pitchFamily="18" charset="0"/>
                                              </a:rPr>
                                              <m:t>​</m:t>
                                            </m:r>
                                          </m:e>
                                        </m:d>
                                      </m:e>
                                      <m:sub>
                                        <m:r>
                                          <a:rPr lang="pt-BR" i="1">
                                            <a:latin typeface="Cambria Math" panose="02040503050406030204" pitchFamily="18" charset="0"/>
                                          </a:rPr>
                                          <m:t>𝑒</m:t>
                                        </m:r>
                                      </m:sub>
                                    </m:sSub>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𝑐</m:t>
                                            </m:r>
                                          </m:e>
                                          <m:sub>
                                            <m:r>
                                              <a:rPr lang="pt-BR" i="1">
                                                <a:latin typeface="Cambria Math" panose="02040503050406030204" pitchFamily="18" charset="0"/>
                                              </a:rPr>
                                              <m:t>𝑎</m:t>
                                            </m:r>
                                          </m:sub>
                                        </m:sSub>
                                      </m:num>
                                      <m:den>
                                        <m:r>
                                          <a:rPr lang="pt-BR" i="1">
                                            <a:latin typeface="Cambria Math" panose="02040503050406030204" pitchFamily="18" charset="0"/>
                                          </a:rPr>
                                          <m:t>𝜕</m:t>
                                        </m:r>
                                        <m:r>
                                          <a:rPr lang="pt-BR" i="1">
                                            <a:latin typeface="Cambria Math" panose="02040503050406030204" pitchFamily="18" charset="0"/>
                                          </a:rPr>
                                          <m:t>𝑧</m:t>
                                        </m:r>
                                      </m:den>
                                    </m:f>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a:latin typeface="Cambria Math" panose="02040503050406030204" pitchFamily="18" charset="0"/>
                                              </a:rPr>
                                              <m:t>​</m:t>
                                            </m:r>
                                          </m:e>
                                        </m:d>
                                      </m:e>
                                      <m:sub>
                                        <m:r>
                                          <a:rPr lang="pt-BR" i="1">
                                            <a:latin typeface="Cambria Math" panose="02040503050406030204" pitchFamily="18" charset="0"/>
                                          </a:rPr>
                                          <m:t>𝑤</m:t>
                                        </m:r>
                                      </m:sub>
                                    </m:sSub>
                                  </m:e>
                                </m:d>
                                <m:r>
                                  <a:rPr lang="pt-BR" i="1">
                                    <a:latin typeface="Cambria Math" panose="02040503050406030204" pitchFamily="18" charset="0"/>
                                  </a:rPr>
                                  <m:t>−</m:t>
                                </m:r>
                                <m:f>
                                  <m:fPr>
                                    <m:ctrlPr>
                                      <a:rPr lang="pt-BR" i="1">
                                        <a:latin typeface="Cambria Math" panose="02040503050406030204" pitchFamily="18" charset="0"/>
                                      </a:rPr>
                                    </m:ctrlPr>
                                  </m:fPr>
                                  <m:num>
                                    <m:r>
                                      <a:rPr lang="pt-BR" b="0" i="1" smtClean="0">
                                        <a:latin typeface="Cambria Math" panose="02040503050406030204" pitchFamily="18" charset="0"/>
                                      </a:rPr>
                                      <m:t>1</m:t>
                                    </m:r>
                                  </m:num>
                                  <m:den>
                                    <m:r>
                                      <a:rPr lang="pt-BR" i="1">
                                        <a:latin typeface="Cambria Math" panose="02040503050406030204" pitchFamily="18" charset="0"/>
                                      </a:rPr>
                                      <m:t>𝜖</m:t>
                                    </m:r>
                                    <m:r>
                                      <m:rPr>
                                        <m:sty m:val="p"/>
                                      </m:rPr>
                                      <a:rPr lang="pt-BR" b="0" i="0" smtClean="0">
                                        <a:latin typeface="Cambria Math" panose="02040503050406030204" pitchFamily="18" charset="0"/>
                                      </a:rPr>
                                      <m:t>Δ</m:t>
                                    </m:r>
                                    <m:r>
                                      <a:rPr lang="pt-BR" b="0" i="1" smtClean="0">
                                        <a:latin typeface="Cambria Math" panose="02040503050406030204" pitchFamily="18" charset="0"/>
                                      </a:rPr>
                                      <m:t>𝑧</m:t>
                                    </m:r>
                                  </m:den>
                                </m:f>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m:t>
                                    </m:r>
                                    <m:r>
                                      <a:rPr lang="pt-BR" i="1">
                                        <a:latin typeface="Cambria Math" panose="02040503050406030204" pitchFamily="18" charset="0"/>
                                      </a:rPr>
                                      <m:t>𝑢</m:t>
                                    </m:r>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𝑐</m:t>
                                        </m:r>
                                      </m:e>
                                      <m:sub>
                                        <m:r>
                                          <a:rPr lang="pt-BR" i="1">
                                            <a:latin typeface="Cambria Math" panose="02040503050406030204" pitchFamily="18" charset="0"/>
                                          </a:rPr>
                                          <m:t>𝑎</m:t>
                                        </m:r>
                                      </m:sub>
                                    </m:sSub>
                                    <m:r>
                                      <a:rPr lang="pt-BR" i="1">
                                        <a:latin typeface="Cambria Math" panose="02040503050406030204" pitchFamily="18" charset="0"/>
                                      </a:rPr>
                                      <m:t>)</m:t>
                                    </m:r>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i="1">
                                            <a:latin typeface="Cambria Math" panose="02040503050406030204" pitchFamily="18" charset="0"/>
                                          </a:rPr>
                                          <m:t>𝑒</m:t>
                                        </m:r>
                                      </m:sub>
                                    </m:sSub>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𝑢</m:t>
                                        </m:r>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𝑐</m:t>
                                            </m:r>
                                          </m:e>
                                          <m:sub>
                                            <m:r>
                                              <a:rPr lang="pt-BR" i="1">
                                                <a:latin typeface="Cambria Math" panose="02040503050406030204" pitchFamily="18" charset="0"/>
                                              </a:rPr>
                                              <m:t>𝑎</m:t>
                                            </m:r>
                                          </m:sub>
                                        </m:sSub>
                                      </m:e>
                                    </m:d>
                                    <m:sSub>
                                      <m:sSubPr>
                                        <m:ctrlPr>
                                          <a:rPr lang="pt-BR" i="1">
                                            <a:latin typeface="Cambria Math" panose="02040503050406030204" pitchFamily="18" charset="0"/>
                                          </a:rPr>
                                        </m:ctrlPr>
                                      </m:sSubPr>
                                      <m:e>
                                        <m:d>
                                          <m:dPr>
                                            <m:begChr m:val=""/>
                                            <m:endChr m:val="|"/>
                                            <m:ctrlPr>
                                              <a:rPr lang="pt-BR" i="1">
                                                <a:latin typeface="Cambria Math" panose="02040503050406030204" pitchFamily="18" charset="0"/>
                                              </a:rPr>
                                            </m:ctrlPr>
                                          </m:dPr>
                                          <m:e>
                                            <m:r>
                                              <a:rPr lang="pt-BR" i="1">
                                                <a:latin typeface="Cambria Math" panose="02040503050406030204" pitchFamily="18" charset="0"/>
                                              </a:rPr>
                                              <m:t>​</m:t>
                                            </m:r>
                                          </m:e>
                                        </m:d>
                                      </m:e>
                                      <m:sub>
                                        <m:r>
                                          <a:rPr lang="pt-BR" i="1">
                                            <a:latin typeface="Cambria Math" panose="02040503050406030204" pitchFamily="18" charset="0"/>
                                          </a:rPr>
                                          <m:t>𝑤</m:t>
                                        </m:r>
                                      </m:sub>
                                    </m:sSub>
                                  </m:e>
                                </m:d>
                                <m:r>
                                  <a:rPr lang="pt-BR" i="1">
                                    <a:latin typeface="Cambria Math" panose="02040503050406030204" pitchFamily="18" charset="0"/>
                                  </a:rPr>
                                  <m:t>−</m:t>
                                </m:r>
                                <m:sSub>
                                  <m:sSubPr>
                                    <m:ctrlPr>
                                      <a:rPr lang="pt-BR" b="0" i="1" smtClean="0">
                                        <a:latin typeface="Cambria Math" panose="02040503050406030204" pitchFamily="18" charset="0"/>
                                      </a:rPr>
                                    </m:ctrlPr>
                                  </m:sSubPr>
                                  <m:e>
                                    <m:acc>
                                      <m:accPr>
                                        <m:chr m:val="̅"/>
                                        <m:ctrlPr>
                                          <a:rPr lang="pt-BR" i="1">
                                            <a:latin typeface="Cambria Math" panose="02040503050406030204" pitchFamily="18" charset="0"/>
                                          </a:rPr>
                                        </m:ctrlPr>
                                      </m:accPr>
                                      <m:e>
                                        <m:r>
                                          <a:rPr lang="pt-BR" i="1">
                                            <a:latin typeface="Cambria Math" panose="02040503050406030204" pitchFamily="18" charset="0"/>
                                          </a:rPr>
                                          <m:t>𝑆</m:t>
                                        </m:r>
                                      </m:e>
                                    </m:acc>
                                  </m:e>
                                  <m:sub>
                                    <m:r>
                                      <a:rPr lang="pt-BR" b="0" i="1" smtClean="0">
                                        <a:latin typeface="Cambria Math" panose="02040503050406030204" pitchFamily="18" charset="0"/>
                                      </a:rPr>
                                      <m:t>𝑐</m:t>
                                    </m:r>
                                  </m:sub>
                                </m:sSub>
                              </m:oMath>
                            </m:oMathPara>
                          </a14:m>
                          <a:endParaRPr lang="pt-BR"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pPr algn="l"/>
                          <a14:m>
                            <m:oMathPara xmlns:m="http://schemas.openxmlformats.org/officeDocument/2006/math">
                              <m:oMathParaPr>
                                <m:jc m:val="left"/>
                              </m:oMathParaPr>
                              <m:oMath xmlns:m="http://schemas.openxmlformats.org/officeDocument/2006/math">
                                <m:f>
                                  <m:fPr>
                                    <m:ctrlPr>
                                      <a:rPr lang="pt-BR" i="1" smtClean="0">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𝑎</m:t>
                                            </m:r>
                                          </m:e>
                                          <m:sub>
                                            <m:r>
                                              <a:rPr lang="pt-BR" i="1">
                                                <a:solidFill>
                                                  <a:schemeClr val="tx1"/>
                                                </a:solidFill>
                                                <a:latin typeface="Cambria Math" panose="02040503050406030204" pitchFamily="18" charset="0"/>
                                              </a:rPr>
                                              <m:t>𝑃</m:t>
                                            </m:r>
                                          </m:sub>
                                        </m:sSub>
                                      </m:sub>
                                    </m:sSub>
                                  </m:num>
                                  <m:den>
                                    <m:r>
                                      <a:rPr lang="pt-BR" i="1">
                                        <a:solidFill>
                                          <a:schemeClr val="tx1"/>
                                        </a:solidFill>
                                        <a:latin typeface="Cambria Math" panose="02040503050406030204" pitchFamily="18" charset="0"/>
                                      </a:rPr>
                                      <m:t>𝜕</m:t>
                                    </m:r>
                                    <m:r>
                                      <a:rPr lang="pt-BR" i="1">
                                        <a:solidFill>
                                          <a:schemeClr val="tx1"/>
                                        </a:solidFill>
                                        <a:latin typeface="Cambria Math" panose="02040503050406030204" pitchFamily="18" charset="0"/>
                                      </a:rPr>
                                      <m:t>𝑡</m:t>
                                    </m:r>
                                  </m:den>
                                </m:f>
                                <m:r>
                                  <a:rPr lang="pt-BR" i="1">
                                    <a:solidFill>
                                      <a:schemeClr val="tx1"/>
                                    </a:solidFill>
                                    <a:latin typeface="Cambria Math" panose="02040503050406030204" pitchFamily="18" charset="0"/>
                                  </a:rPr>
                                  <m:t>=</m:t>
                                </m:r>
                                <m:f>
                                  <m:fPr>
                                    <m:ctrlPr>
                                      <a:rPr lang="pt-BR" b="0" i="1" smtClean="0">
                                        <a:solidFill>
                                          <a:schemeClr val="tx1"/>
                                        </a:solidFill>
                                        <a:latin typeface="Cambria Math" panose="02040503050406030204" pitchFamily="18" charset="0"/>
                                      </a:rPr>
                                    </m:ctrlPr>
                                  </m:fPr>
                                  <m:num>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𝐷</m:t>
                                        </m:r>
                                      </m:e>
                                      <m:sub>
                                        <m:r>
                                          <a:rPr lang="pt-BR" i="1">
                                            <a:solidFill>
                                              <a:schemeClr val="tx1"/>
                                            </a:solidFill>
                                            <a:latin typeface="Cambria Math" panose="02040503050406030204" pitchFamily="18" charset="0"/>
                                          </a:rPr>
                                          <m:t>𝑎𝑥</m:t>
                                        </m:r>
                                      </m:sub>
                                    </m:sSub>
                                  </m:num>
                                  <m:den>
                                    <m:r>
                                      <m:rPr>
                                        <m:sty m:val="p"/>
                                      </m:rPr>
                                      <a:rPr lang="pt-BR" b="0" i="0" smtClean="0">
                                        <a:solidFill>
                                          <a:schemeClr val="tx1"/>
                                        </a:solidFill>
                                        <a:latin typeface="Cambria Math" panose="02040503050406030204" pitchFamily="18" charset="0"/>
                                      </a:rPr>
                                      <m:t>Δ</m:t>
                                    </m:r>
                                    <m:r>
                                      <a:rPr lang="pt-BR" b="0" i="1" smtClean="0">
                                        <a:solidFill>
                                          <a:schemeClr val="tx1"/>
                                        </a:solidFill>
                                        <a:latin typeface="Cambria Math" panose="02040503050406030204" pitchFamily="18" charset="0"/>
                                      </a:rPr>
                                      <m:t>𝑧</m:t>
                                    </m:r>
                                  </m:den>
                                </m:f>
                                <m:r>
                                  <a:rPr lang="pt-BR" i="1">
                                    <a:solidFill>
                                      <a:schemeClr val="tx1"/>
                                    </a:solidFill>
                                    <a:latin typeface="Cambria Math" panose="02040503050406030204" pitchFamily="18" charset="0"/>
                                  </a:rPr>
                                  <m:t>⋅</m:t>
                                </m:r>
                                <m:d>
                                  <m:dPr>
                                    <m:ctrlPr>
                                      <a:rPr lang="pt-BR" i="1">
                                        <a:solidFill>
                                          <a:schemeClr val="tx1"/>
                                        </a:solidFill>
                                        <a:latin typeface="Cambria Math" panose="02040503050406030204" pitchFamily="18" charset="0"/>
                                      </a:rPr>
                                    </m:ctrlPr>
                                  </m:dPr>
                                  <m:e>
                                    <m:f>
                                      <m:fPr>
                                        <m:ctrlPr>
                                          <a:rPr lang="pt-BR" i="1">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𝑎</m:t>
                                            </m:r>
                                          </m:sub>
                                        </m:sSub>
                                      </m:num>
                                      <m:den>
                                        <m:r>
                                          <a:rPr lang="pt-BR" i="1">
                                            <a:solidFill>
                                              <a:schemeClr val="tx1"/>
                                            </a:solidFill>
                                            <a:latin typeface="Cambria Math" panose="02040503050406030204" pitchFamily="18" charset="0"/>
                                          </a:rPr>
                                          <m:t>𝜕</m:t>
                                        </m:r>
                                        <m:r>
                                          <a:rPr lang="pt-BR" i="1">
                                            <a:solidFill>
                                              <a:schemeClr val="tx1"/>
                                            </a:solidFill>
                                            <a:latin typeface="Cambria Math" panose="02040503050406030204" pitchFamily="18" charset="0"/>
                                          </a:rPr>
                                          <m:t>𝑧</m:t>
                                        </m:r>
                                      </m:den>
                                    </m:f>
                                    <m:sSub>
                                      <m:sSubPr>
                                        <m:ctrlPr>
                                          <a:rPr lang="pt-BR" i="1">
                                            <a:solidFill>
                                              <a:schemeClr val="tx1"/>
                                            </a:solidFill>
                                            <a:latin typeface="Cambria Math" panose="02040503050406030204" pitchFamily="18" charset="0"/>
                                          </a:rPr>
                                        </m:ctrlPr>
                                      </m:sSubPr>
                                      <m:e>
                                        <m:d>
                                          <m:dPr>
                                            <m:begChr m:val=""/>
                                            <m:endChr m:val="|"/>
                                            <m:ctrlPr>
                                              <a:rPr lang="pt-BR" i="1">
                                                <a:solidFill>
                                                  <a:schemeClr val="tx1"/>
                                                </a:solidFill>
                                                <a:latin typeface="Cambria Math" panose="02040503050406030204" pitchFamily="18" charset="0"/>
                                              </a:rPr>
                                            </m:ctrlPr>
                                          </m:dPr>
                                          <m:e>
                                            <m:r>
                                              <a:rPr lang="pt-BR">
                                                <a:solidFill>
                                                  <a:schemeClr val="tx1"/>
                                                </a:solidFill>
                                                <a:latin typeface="Cambria Math" panose="02040503050406030204" pitchFamily="18" charset="0"/>
                                              </a:rPr>
                                              <m:t>​</m:t>
                                            </m:r>
                                          </m:e>
                                        </m:d>
                                      </m:e>
                                      <m:sub>
                                        <m:r>
                                          <a:rPr lang="pt-BR" i="1">
                                            <a:solidFill>
                                              <a:schemeClr val="tx1"/>
                                            </a:solidFill>
                                            <a:latin typeface="Cambria Math" panose="02040503050406030204" pitchFamily="18" charset="0"/>
                                          </a:rPr>
                                          <m:t>𝑒</m:t>
                                        </m:r>
                                      </m:sub>
                                    </m:sSub>
                                    <m:r>
                                      <a:rPr lang="pt-BR" i="1">
                                        <a:solidFill>
                                          <a:schemeClr val="tx1"/>
                                        </a:solidFill>
                                        <a:latin typeface="Cambria Math" panose="02040503050406030204" pitchFamily="18" charset="0"/>
                                      </a:rPr>
                                      <m:t>−</m:t>
                                    </m:r>
                                    <m:f>
                                      <m:fPr>
                                        <m:ctrlPr>
                                          <a:rPr lang="pt-BR" i="1">
                                            <a:solidFill>
                                              <a:schemeClr val="tx1"/>
                                            </a:solidFill>
                                            <a:latin typeface="Cambria Math" panose="02040503050406030204" pitchFamily="18" charset="0"/>
                                          </a:rPr>
                                        </m:ctrlPr>
                                      </m:fPr>
                                      <m:num>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𝑎</m:t>
                                            </m:r>
                                          </m:sub>
                                        </m:sSub>
                                      </m:num>
                                      <m:den>
                                        <m:r>
                                          <a:rPr lang="pt-BR" i="1">
                                            <a:solidFill>
                                              <a:schemeClr val="tx1"/>
                                            </a:solidFill>
                                            <a:latin typeface="Cambria Math" panose="02040503050406030204" pitchFamily="18" charset="0"/>
                                          </a:rPr>
                                          <m:t>𝜕</m:t>
                                        </m:r>
                                        <m:r>
                                          <a:rPr lang="pt-BR" i="1">
                                            <a:solidFill>
                                              <a:schemeClr val="tx1"/>
                                            </a:solidFill>
                                            <a:latin typeface="Cambria Math" panose="02040503050406030204" pitchFamily="18" charset="0"/>
                                          </a:rPr>
                                          <m:t>𝑧</m:t>
                                        </m:r>
                                      </m:den>
                                    </m:f>
                                    <m:sSub>
                                      <m:sSubPr>
                                        <m:ctrlPr>
                                          <a:rPr lang="pt-BR" i="1">
                                            <a:solidFill>
                                              <a:schemeClr val="tx1"/>
                                            </a:solidFill>
                                            <a:latin typeface="Cambria Math" panose="02040503050406030204" pitchFamily="18" charset="0"/>
                                          </a:rPr>
                                        </m:ctrlPr>
                                      </m:sSubPr>
                                      <m:e>
                                        <m:d>
                                          <m:dPr>
                                            <m:begChr m:val=""/>
                                            <m:endChr m:val="|"/>
                                            <m:ctrlPr>
                                              <a:rPr lang="pt-BR" i="1">
                                                <a:solidFill>
                                                  <a:schemeClr val="tx1"/>
                                                </a:solidFill>
                                                <a:latin typeface="Cambria Math" panose="02040503050406030204" pitchFamily="18" charset="0"/>
                                              </a:rPr>
                                            </m:ctrlPr>
                                          </m:dPr>
                                          <m:e>
                                            <m:r>
                                              <a:rPr lang="pt-BR">
                                                <a:solidFill>
                                                  <a:schemeClr val="tx1"/>
                                                </a:solidFill>
                                                <a:latin typeface="Cambria Math" panose="02040503050406030204" pitchFamily="18" charset="0"/>
                                              </a:rPr>
                                              <m:t>​</m:t>
                                            </m:r>
                                          </m:e>
                                        </m:d>
                                      </m:e>
                                      <m:sub>
                                        <m:r>
                                          <a:rPr lang="pt-BR" i="1">
                                            <a:solidFill>
                                              <a:schemeClr val="tx1"/>
                                            </a:solidFill>
                                            <a:latin typeface="Cambria Math" panose="02040503050406030204" pitchFamily="18" charset="0"/>
                                          </a:rPr>
                                          <m:t>𝑤</m:t>
                                        </m:r>
                                      </m:sub>
                                    </m:sSub>
                                  </m:e>
                                </m:d>
                                <m:r>
                                  <a:rPr lang="pt-BR" i="1">
                                    <a:solidFill>
                                      <a:schemeClr val="tx1"/>
                                    </a:solidFill>
                                    <a:latin typeface="Cambria Math" panose="02040503050406030204" pitchFamily="18" charset="0"/>
                                  </a:rPr>
                                  <m:t>−</m:t>
                                </m:r>
                                <m:f>
                                  <m:fPr>
                                    <m:ctrlPr>
                                      <a:rPr lang="pt-BR" i="1">
                                        <a:solidFill>
                                          <a:schemeClr val="tx1"/>
                                        </a:solidFill>
                                        <a:latin typeface="Cambria Math" panose="02040503050406030204" pitchFamily="18" charset="0"/>
                                      </a:rPr>
                                    </m:ctrlPr>
                                  </m:fPr>
                                  <m:num>
                                    <m:r>
                                      <a:rPr lang="pt-BR" b="0" i="1" smtClean="0">
                                        <a:solidFill>
                                          <a:schemeClr val="tx1"/>
                                        </a:solidFill>
                                        <a:latin typeface="Cambria Math" panose="02040503050406030204" pitchFamily="18" charset="0"/>
                                      </a:rPr>
                                      <m:t>1</m:t>
                                    </m:r>
                                  </m:num>
                                  <m:den>
                                    <m:r>
                                      <a:rPr lang="pt-BR" i="1">
                                        <a:solidFill>
                                          <a:schemeClr val="tx1"/>
                                        </a:solidFill>
                                        <a:latin typeface="Cambria Math" panose="02040503050406030204" pitchFamily="18" charset="0"/>
                                      </a:rPr>
                                      <m:t>𝜖</m:t>
                                    </m:r>
                                    <m:r>
                                      <m:rPr>
                                        <m:sty m:val="p"/>
                                      </m:rPr>
                                      <a:rPr lang="pt-BR" b="0" i="0" smtClean="0">
                                        <a:solidFill>
                                          <a:schemeClr val="tx1"/>
                                        </a:solidFill>
                                        <a:latin typeface="Cambria Math" panose="02040503050406030204" pitchFamily="18" charset="0"/>
                                      </a:rPr>
                                      <m:t>Δ</m:t>
                                    </m:r>
                                    <m:r>
                                      <a:rPr lang="pt-BR" b="0" i="1" smtClean="0">
                                        <a:solidFill>
                                          <a:schemeClr val="tx1"/>
                                        </a:solidFill>
                                        <a:latin typeface="Cambria Math" panose="02040503050406030204" pitchFamily="18" charset="0"/>
                                      </a:rPr>
                                      <m:t>𝑧</m:t>
                                    </m:r>
                                  </m:den>
                                </m:f>
                                <m:r>
                                  <a:rPr lang="pt-BR" i="1">
                                    <a:solidFill>
                                      <a:schemeClr val="tx1"/>
                                    </a:solidFill>
                                    <a:latin typeface="Cambria Math" panose="02040503050406030204" pitchFamily="18" charset="0"/>
                                  </a:rPr>
                                  <m:t>⋅</m:t>
                                </m:r>
                                <m:d>
                                  <m:dPr>
                                    <m:ctrlPr>
                                      <a:rPr lang="pt-BR" i="1">
                                        <a:solidFill>
                                          <a:schemeClr val="tx1"/>
                                        </a:solidFill>
                                        <a:latin typeface="Cambria Math" panose="02040503050406030204" pitchFamily="18" charset="0"/>
                                      </a:rPr>
                                    </m:ctrlPr>
                                  </m:dPr>
                                  <m:e>
                                    <m:r>
                                      <a:rPr lang="pt-BR" i="1">
                                        <a:solidFill>
                                          <a:schemeClr val="tx1"/>
                                        </a:solidFill>
                                        <a:latin typeface="Cambria Math" panose="02040503050406030204" pitchFamily="18" charset="0"/>
                                      </a:rPr>
                                      <m:t>(</m:t>
                                    </m:r>
                                    <m:r>
                                      <a:rPr lang="pt-BR" i="1">
                                        <a:solidFill>
                                          <a:schemeClr val="tx1"/>
                                        </a:solidFill>
                                        <a:latin typeface="Cambria Math" panose="02040503050406030204" pitchFamily="18" charset="0"/>
                                      </a:rPr>
                                      <m:t>𝑢</m:t>
                                    </m:r>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𝑎</m:t>
                                        </m:r>
                                      </m:sub>
                                    </m:sSub>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d>
                                          <m:dPr>
                                            <m:begChr m:val=""/>
                                            <m:endChr m:val="|"/>
                                            <m:ctrlPr>
                                              <a:rPr lang="pt-BR" i="1">
                                                <a:solidFill>
                                                  <a:schemeClr val="tx1"/>
                                                </a:solidFill>
                                                <a:latin typeface="Cambria Math" panose="02040503050406030204" pitchFamily="18" charset="0"/>
                                              </a:rPr>
                                            </m:ctrlPr>
                                          </m:dPr>
                                          <m:e>
                                            <m:r>
                                              <a:rPr lang="pt-BR" i="1">
                                                <a:solidFill>
                                                  <a:schemeClr val="tx1"/>
                                                </a:solidFill>
                                                <a:latin typeface="Cambria Math" panose="02040503050406030204" pitchFamily="18" charset="0"/>
                                              </a:rPr>
                                              <m:t>​</m:t>
                                            </m:r>
                                          </m:e>
                                        </m:d>
                                      </m:e>
                                      <m:sub>
                                        <m:r>
                                          <a:rPr lang="pt-BR" i="1">
                                            <a:solidFill>
                                              <a:schemeClr val="tx1"/>
                                            </a:solidFill>
                                            <a:latin typeface="Cambria Math" panose="02040503050406030204" pitchFamily="18" charset="0"/>
                                          </a:rPr>
                                          <m:t>𝑒</m:t>
                                        </m:r>
                                      </m:sub>
                                    </m:sSub>
                                    <m:r>
                                      <a:rPr lang="pt-BR" i="1">
                                        <a:solidFill>
                                          <a:schemeClr val="tx1"/>
                                        </a:solidFill>
                                        <a:latin typeface="Cambria Math" panose="02040503050406030204" pitchFamily="18" charset="0"/>
                                      </a:rPr>
                                      <m:t>−</m:t>
                                    </m:r>
                                    <m:d>
                                      <m:dPr>
                                        <m:ctrlPr>
                                          <a:rPr lang="pt-BR" i="1">
                                            <a:solidFill>
                                              <a:schemeClr val="tx1"/>
                                            </a:solidFill>
                                            <a:latin typeface="Cambria Math" panose="02040503050406030204" pitchFamily="18" charset="0"/>
                                          </a:rPr>
                                        </m:ctrlPr>
                                      </m:dPr>
                                      <m:e>
                                        <m:r>
                                          <a:rPr lang="pt-BR" i="1">
                                            <a:solidFill>
                                              <a:schemeClr val="tx1"/>
                                            </a:solidFill>
                                            <a:latin typeface="Cambria Math" panose="02040503050406030204" pitchFamily="18" charset="0"/>
                                          </a:rPr>
                                          <m:t>𝑢</m:t>
                                        </m:r>
                                        <m:r>
                                          <a:rPr lang="pt-BR" i="1">
                                            <a:solidFill>
                                              <a:schemeClr val="tx1"/>
                                            </a:solidFill>
                                            <a:latin typeface="Cambria Math" panose="02040503050406030204" pitchFamily="18" charset="0"/>
                                          </a:rPr>
                                          <m:t>⋅</m:t>
                                        </m:r>
                                        <m:sSub>
                                          <m:sSubPr>
                                            <m:ctrlPr>
                                              <a:rPr lang="pt-BR" i="1">
                                                <a:solidFill>
                                                  <a:schemeClr val="tx1"/>
                                                </a:solidFill>
                                                <a:latin typeface="Cambria Math" panose="02040503050406030204" pitchFamily="18" charset="0"/>
                                              </a:rPr>
                                            </m:ctrlPr>
                                          </m:sSubPr>
                                          <m:e>
                                            <m:r>
                                              <a:rPr lang="pt-BR" i="1">
                                                <a:solidFill>
                                                  <a:schemeClr val="tx1"/>
                                                </a:solidFill>
                                                <a:latin typeface="Cambria Math" panose="02040503050406030204" pitchFamily="18" charset="0"/>
                                              </a:rPr>
                                              <m:t>𝑐</m:t>
                                            </m:r>
                                          </m:e>
                                          <m:sub>
                                            <m:r>
                                              <a:rPr lang="pt-BR" i="1">
                                                <a:solidFill>
                                                  <a:schemeClr val="tx1"/>
                                                </a:solidFill>
                                                <a:latin typeface="Cambria Math" panose="02040503050406030204" pitchFamily="18" charset="0"/>
                                              </a:rPr>
                                              <m:t>𝑎</m:t>
                                            </m:r>
                                          </m:sub>
                                        </m:sSub>
                                      </m:e>
                                    </m:d>
                                    <m:sSub>
                                      <m:sSubPr>
                                        <m:ctrlPr>
                                          <a:rPr lang="pt-BR" i="1">
                                            <a:solidFill>
                                              <a:schemeClr val="tx1"/>
                                            </a:solidFill>
                                            <a:latin typeface="Cambria Math" panose="02040503050406030204" pitchFamily="18" charset="0"/>
                                          </a:rPr>
                                        </m:ctrlPr>
                                      </m:sSubPr>
                                      <m:e>
                                        <m:d>
                                          <m:dPr>
                                            <m:begChr m:val=""/>
                                            <m:endChr m:val="|"/>
                                            <m:ctrlPr>
                                              <a:rPr lang="pt-BR" i="1">
                                                <a:solidFill>
                                                  <a:schemeClr val="tx1"/>
                                                </a:solidFill>
                                                <a:latin typeface="Cambria Math" panose="02040503050406030204" pitchFamily="18" charset="0"/>
                                              </a:rPr>
                                            </m:ctrlPr>
                                          </m:dPr>
                                          <m:e>
                                            <m:r>
                                              <a:rPr lang="pt-BR" i="1">
                                                <a:solidFill>
                                                  <a:schemeClr val="tx1"/>
                                                </a:solidFill>
                                                <a:latin typeface="Cambria Math" panose="02040503050406030204" pitchFamily="18" charset="0"/>
                                              </a:rPr>
                                              <m:t>​</m:t>
                                            </m:r>
                                          </m:e>
                                        </m:d>
                                      </m:e>
                                      <m:sub>
                                        <m:r>
                                          <a:rPr lang="pt-BR" i="1">
                                            <a:solidFill>
                                              <a:schemeClr val="tx1"/>
                                            </a:solidFill>
                                            <a:latin typeface="Cambria Math" panose="02040503050406030204" pitchFamily="18" charset="0"/>
                                          </a:rPr>
                                          <m:t>𝑤</m:t>
                                        </m:r>
                                      </m:sub>
                                    </m:sSub>
                                  </m:e>
                                </m:d>
                                <m:r>
                                  <a:rPr lang="pt-BR" i="1">
                                    <a:solidFill>
                                      <a:schemeClr val="tx1"/>
                                    </a:solidFill>
                                    <a:latin typeface="Cambria Math" panose="02040503050406030204" pitchFamily="18" charset="0"/>
                                  </a:rPr>
                                  <m:t>−</m:t>
                                </m:r>
                                <m:sSub>
                                  <m:sSubPr>
                                    <m:ctrlPr>
                                      <a:rPr lang="pt-BR" b="0" i="1" smtClean="0">
                                        <a:solidFill>
                                          <a:schemeClr val="tx1"/>
                                        </a:solidFill>
                                        <a:latin typeface="Cambria Math" panose="02040503050406030204" pitchFamily="18" charset="0"/>
                                      </a:rPr>
                                    </m:ctrlPr>
                                  </m:sSubPr>
                                  <m:e>
                                    <m:acc>
                                      <m:accPr>
                                        <m:chr m:val="̅"/>
                                        <m:ctrlPr>
                                          <a:rPr lang="pt-BR" i="1">
                                            <a:solidFill>
                                              <a:schemeClr val="tx1"/>
                                            </a:solidFill>
                                            <a:latin typeface="Cambria Math" panose="02040503050406030204" pitchFamily="18" charset="0"/>
                                          </a:rPr>
                                        </m:ctrlPr>
                                      </m:accPr>
                                      <m:e>
                                        <m:r>
                                          <a:rPr lang="pt-BR" i="1">
                                            <a:solidFill>
                                              <a:schemeClr val="tx1"/>
                                            </a:solidFill>
                                            <a:latin typeface="Cambria Math" panose="02040503050406030204" pitchFamily="18" charset="0"/>
                                          </a:rPr>
                                          <m:t>𝑆</m:t>
                                        </m:r>
                                      </m:e>
                                    </m:acc>
                                  </m:e>
                                  <m:sub>
                                    <m:r>
                                      <a:rPr lang="pt-BR" b="0" i="1" smtClean="0">
                                        <a:solidFill>
                                          <a:schemeClr val="tx1"/>
                                        </a:solidFill>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9068">
                    <a:tc>
                      <a:txBody>
                        <a:bodyPr/>
                        <a:lstStyle/>
                        <a:p>
                          <a:pPr algn="l"/>
                          <a14:m>
                            <m:oMathPara xmlns:m="http://schemas.openxmlformats.org/officeDocument/2006/math">
                              <m:oMathParaPr>
                                <m:jc m:val="left"/>
                              </m:oMathParaPr>
                              <m:oMath xmlns:m="http://schemas.openxmlformats.org/officeDocument/2006/math">
                                <m:f>
                                  <m:fPr>
                                    <m:ctrlPr>
                                      <a:rPr lang="pt-BR" sz="1800" i="1" smtClean="0">
                                        <a:latin typeface="Cambria Math" panose="02040503050406030204" pitchFamily="18" charset="0"/>
                                      </a:rPr>
                                    </m:ctrlPr>
                                  </m:fPr>
                                  <m:num>
                                    <m:r>
                                      <a:rPr lang="pt-BR" sz="1800" i="1">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𝑎</m:t>
                                            </m:r>
                                          </m:e>
                                          <m:sub>
                                            <m:r>
                                              <a:rPr lang="pt-BR" sz="1800" b="0" i="1" smtClean="0">
                                                <a:latin typeface="Cambria Math" panose="02040503050406030204" pitchFamily="18" charset="0"/>
                                              </a:rPr>
                                              <m:t>𝑃</m:t>
                                            </m:r>
                                          </m:sub>
                                        </m:sSub>
                                      </m:sub>
                                    </m:sSub>
                                  </m:num>
                                  <m:den>
                                    <m:r>
                                      <a:rPr lang="pt-BR" sz="1800" i="1">
                                        <a:latin typeface="Cambria Math" panose="02040503050406030204" pitchFamily="18" charset="0"/>
                                      </a:rPr>
                                      <m:t>𝜕</m:t>
                                    </m:r>
                                    <m:r>
                                      <a:rPr lang="pt-BR" sz="1800" i="1">
                                        <a:latin typeface="Cambria Math" panose="02040503050406030204" pitchFamily="18" charset="0"/>
                                      </a:rPr>
                                      <m:t>𝑡</m:t>
                                    </m:r>
                                  </m:den>
                                </m:f>
                                <m:r>
                                  <a:rPr lang="pt-BR" sz="1800" i="1">
                                    <a:latin typeface="Cambria Math" panose="02040503050406030204" pitchFamily="18" charset="0"/>
                                  </a:rPr>
                                  <m:t>=</m:t>
                                </m:r>
                                <m:f>
                                  <m:fPr>
                                    <m:ctrlPr>
                                      <a:rPr lang="pt-BR" sz="1800" i="1">
                                        <a:latin typeface="Cambria Math" panose="02040503050406030204" pitchFamily="18" charset="0"/>
                                      </a:rPr>
                                    </m:ctrlPr>
                                  </m:fPr>
                                  <m:num>
                                    <m:sSub>
                                      <m:sSubPr>
                                        <m:ctrlPr>
                                          <a:rPr lang="pt-BR" sz="1800" i="1">
                                            <a:latin typeface="Cambria Math" panose="02040503050406030204" pitchFamily="18" charset="0"/>
                                          </a:rPr>
                                        </m:ctrlPr>
                                      </m:sSubPr>
                                      <m:e>
                                        <m:r>
                                          <a:rPr lang="pt-BR" sz="1800" i="1">
                                            <a:latin typeface="Cambria Math" panose="02040503050406030204" pitchFamily="18" charset="0"/>
                                          </a:rPr>
                                          <m:t>𝐷</m:t>
                                        </m:r>
                                      </m:e>
                                      <m:sub>
                                        <m:r>
                                          <a:rPr lang="pt-BR" sz="1800" i="1">
                                            <a:latin typeface="Cambria Math" panose="02040503050406030204" pitchFamily="18" charset="0"/>
                                          </a:rPr>
                                          <m:t>𝑎𝑥</m:t>
                                        </m:r>
                                      </m:sub>
                                    </m:sSub>
                                  </m:num>
                                  <m:den>
                                    <m:r>
                                      <m:rPr>
                                        <m:sty m:val="p"/>
                                      </m:rPr>
                                      <a:rPr lang="pt-BR" sz="1800">
                                        <a:latin typeface="Cambria Math" panose="02040503050406030204" pitchFamily="18" charset="0"/>
                                      </a:rPr>
                                      <m:t>Δ</m:t>
                                    </m:r>
                                    <m:sSup>
                                      <m:sSupPr>
                                        <m:ctrlPr>
                                          <a:rPr lang="pt-BR" sz="1800" b="0" i="1" smtClean="0">
                                            <a:latin typeface="Cambria Math" panose="02040503050406030204" pitchFamily="18" charset="0"/>
                                          </a:rPr>
                                        </m:ctrlPr>
                                      </m:sSupPr>
                                      <m:e>
                                        <m:r>
                                          <a:rPr lang="pt-BR" sz="1800" i="1">
                                            <a:latin typeface="Cambria Math" panose="02040503050406030204" pitchFamily="18" charset="0"/>
                                          </a:rPr>
                                          <m:t>𝑧</m:t>
                                        </m:r>
                                      </m:e>
                                      <m:sup>
                                        <m:r>
                                          <a:rPr lang="pt-BR" sz="1800" b="0" i="1" smtClean="0">
                                            <a:latin typeface="Cambria Math" panose="02040503050406030204" pitchFamily="18" charset="0"/>
                                          </a:rPr>
                                          <m:t>2</m:t>
                                        </m:r>
                                      </m:sup>
                                    </m:sSup>
                                  </m:den>
                                </m:f>
                                <m:r>
                                  <a:rPr lang="pt-BR" sz="1800" i="1">
                                    <a:latin typeface="Cambria Math" panose="02040503050406030204" pitchFamily="18" charset="0"/>
                                  </a:rPr>
                                  <m:t>⋅</m:t>
                                </m:r>
                                <m:d>
                                  <m:dPr>
                                    <m:ctrlPr>
                                      <a:rPr lang="pt-BR" sz="1800" b="0" i="1" smtClean="0">
                                        <a:latin typeface="Cambria Math" panose="02040503050406030204" pitchFamily="18" charset="0"/>
                                      </a:rPr>
                                    </m:ctrlPr>
                                  </m:dPr>
                                  <m:e>
                                    <m:sSub>
                                      <m:sSubPr>
                                        <m:ctrlPr>
                                          <a:rPr lang="pt-BR" sz="1800" b="0" i="1" smtClean="0">
                                            <a:latin typeface="Cambria Math" panose="02040503050406030204" pitchFamily="18" charset="0"/>
                                          </a:rPr>
                                        </m:ctrlPr>
                                      </m:sSubPr>
                                      <m:e>
                                        <m:sSub>
                                          <m:sSubPr>
                                            <m:ctrlPr>
                                              <a:rPr lang="pt-BR" sz="1800" b="0" i="1" smtClean="0">
                                                <a:latin typeface="Cambria Math" panose="02040503050406030204" pitchFamily="18" charset="0"/>
                                              </a:rPr>
                                            </m:ctrlPr>
                                          </m:sSubPr>
                                          <m:e>
                                            <m:r>
                                              <a:rPr lang="pt-BR" sz="1800" i="1" smtClean="0">
                                                <a:latin typeface="Cambria Math" panose="02040503050406030204" pitchFamily="18" charset="0"/>
                                              </a:rPr>
                                              <m:t>𝑐</m:t>
                                            </m:r>
                                          </m:e>
                                          <m:sub>
                                            <m:r>
                                              <a:rPr lang="pt-BR" sz="1800" b="0" i="1" smtClean="0">
                                                <a:latin typeface="Cambria Math" panose="02040503050406030204" pitchFamily="18" charset="0"/>
                                              </a:rPr>
                                              <m:t>𝑎</m:t>
                                            </m:r>
                                          </m:sub>
                                        </m:sSub>
                                      </m:e>
                                      <m:sub>
                                        <m:r>
                                          <a:rPr lang="pt-BR" sz="1800" b="0" i="1" smtClean="0">
                                            <a:latin typeface="Cambria Math" panose="02040503050406030204" pitchFamily="18" charset="0"/>
                                          </a:rPr>
                                          <m:t>𝑃</m:t>
                                        </m:r>
                                        <m:r>
                                          <a:rPr lang="pt-BR" sz="1800" b="0" i="1" smtClean="0">
                                            <a:latin typeface="Cambria Math" panose="02040503050406030204" pitchFamily="18" charset="0"/>
                                          </a:rPr>
                                          <m:t>+1</m:t>
                                        </m:r>
                                      </m:sub>
                                    </m:sSub>
                                    <m:r>
                                      <a:rPr lang="pt-BR" sz="1800" b="0" i="1" smtClean="0">
                                        <a:latin typeface="Cambria Math" panose="02040503050406030204" pitchFamily="18" charset="0"/>
                                      </a:rPr>
                                      <m:t>−2</m:t>
                                    </m:r>
                                    <m:sSub>
                                      <m:sSubPr>
                                        <m:ctrlPr>
                                          <a:rPr lang="pt-BR" sz="1800" b="0" i="1" smtClean="0">
                                            <a:latin typeface="Cambria Math" panose="02040503050406030204" pitchFamily="18" charset="0"/>
                                          </a:rPr>
                                        </m:ctrlPr>
                                      </m:sSubPr>
                                      <m:e>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r>
                                              <a:rPr lang="pt-BR" sz="1800" b="0" i="1" smtClean="0">
                                                <a:latin typeface="Cambria Math" panose="02040503050406030204" pitchFamily="18" charset="0"/>
                                              </a:rPr>
                                              <m:t>𝑎</m:t>
                                            </m:r>
                                          </m:sub>
                                        </m:sSub>
                                      </m:e>
                                      <m:sub>
                                        <m:r>
                                          <a:rPr lang="pt-BR" sz="1800" b="0" i="1" smtClean="0">
                                            <a:latin typeface="Cambria Math" panose="02040503050406030204" pitchFamily="18" charset="0"/>
                                          </a:rPr>
                                          <m:t>𝑃</m:t>
                                        </m:r>
                                      </m:sub>
                                    </m:sSub>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𝑎</m:t>
                                            </m:r>
                                          </m:e>
                                          <m:sub>
                                            <m:r>
                                              <a:rPr lang="pt-BR" sz="1800" b="0" i="1" smtClean="0">
                                                <a:latin typeface="Cambria Math" panose="02040503050406030204" pitchFamily="18" charset="0"/>
                                              </a:rPr>
                                              <m:t>𝑃</m:t>
                                            </m:r>
                                            <m:r>
                                              <a:rPr lang="pt-BR" sz="1800" b="0" i="1" smtClean="0">
                                                <a:latin typeface="Cambria Math" panose="02040503050406030204" pitchFamily="18" charset="0"/>
                                              </a:rPr>
                                              <m:t>−1</m:t>
                                            </m:r>
                                          </m:sub>
                                        </m:sSub>
                                      </m:sub>
                                    </m:sSub>
                                  </m:e>
                                </m:d>
                                <m:r>
                                  <a:rPr lang="pt-BR" sz="1800" b="0" i="1" smtClean="0">
                                    <a:latin typeface="Cambria Math" panose="02040503050406030204" pitchFamily="18" charset="0"/>
                                  </a:rPr>
                                  <m:t>−</m:t>
                                </m:r>
                                <m:f>
                                  <m:fPr>
                                    <m:ctrlPr>
                                      <a:rPr lang="pt-BR" sz="1800" i="1">
                                        <a:latin typeface="Cambria Math" panose="02040503050406030204" pitchFamily="18" charset="0"/>
                                      </a:rPr>
                                    </m:ctrlPr>
                                  </m:fPr>
                                  <m:num>
                                    <m:r>
                                      <a:rPr lang="pt-BR" sz="1800" i="1">
                                        <a:latin typeface="Cambria Math" panose="02040503050406030204" pitchFamily="18" charset="0"/>
                                      </a:rPr>
                                      <m:t>1</m:t>
                                    </m:r>
                                  </m:num>
                                  <m:den>
                                    <m:r>
                                      <a:rPr lang="pt-BR" sz="1800" i="1">
                                        <a:latin typeface="Cambria Math" panose="02040503050406030204" pitchFamily="18" charset="0"/>
                                      </a:rPr>
                                      <m:t>𝜖</m:t>
                                    </m:r>
                                    <m:r>
                                      <m:rPr>
                                        <m:sty m:val="p"/>
                                      </m:rPr>
                                      <a:rPr lang="pt-BR" sz="1800">
                                        <a:latin typeface="Cambria Math" panose="02040503050406030204" pitchFamily="18" charset="0"/>
                                      </a:rPr>
                                      <m:t>Δ</m:t>
                                    </m:r>
                                    <m:r>
                                      <a:rPr lang="pt-BR" sz="1800" i="1">
                                        <a:latin typeface="Cambria Math" panose="02040503050406030204" pitchFamily="18" charset="0"/>
                                      </a:rPr>
                                      <m:t>𝑧</m:t>
                                    </m:r>
                                  </m:den>
                                </m:f>
                                <m:r>
                                  <a:rPr lang="pt-BR" sz="1800" i="1">
                                    <a:latin typeface="Cambria Math" panose="02040503050406030204" pitchFamily="18" charset="0"/>
                                  </a:rPr>
                                  <m:t>⋅</m:t>
                                </m:r>
                                <m:r>
                                  <a:rPr lang="pt-BR" sz="180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𝑢</m:t>
                                    </m:r>
                                  </m:e>
                                  <m:sub>
                                    <m:r>
                                      <a:rPr lang="pt-BR" sz="1800" b="0" i="1" smtClean="0">
                                        <a:latin typeface="Cambria Math" panose="02040503050406030204" pitchFamily="18" charset="0"/>
                                      </a:rPr>
                                      <m:t>𝑃</m:t>
                                    </m:r>
                                  </m:sub>
                                </m:s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𝑎</m:t>
                                        </m:r>
                                      </m:e>
                                      <m:sub>
                                        <m:r>
                                          <a:rPr lang="pt-BR" sz="1800" b="0" i="1" smtClean="0">
                                            <a:latin typeface="Cambria Math" panose="02040503050406030204" pitchFamily="18" charset="0"/>
                                          </a:rPr>
                                          <m:t>𝑃</m:t>
                                        </m:r>
                                      </m:sub>
                                    </m:sSub>
                                  </m:sub>
                                </m:sSub>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𝑢</m:t>
                                    </m:r>
                                  </m:e>
                                  <m:sub>
                                    <m:r>
                                      <a:rPr lang="pt-BR" sz="1800" b="0" i="1" smtClean="0">
                                        <a:latin typeface="Cambria Math" panose="02040503050406030204" pitchFamily="18" charset="0"/>
                                      </a:rPr>
                                      <m:t>𝑃</m:t>
                                    </m:r>
                                    <m:r>
                                      <a:rPr lang="pt-BR" sz="1800" b="0" i="1" smtClean="0">
                                        <a:latin typeface="Cambria Math" panose="02040503050406030204" pitchFamily="18" charset="0"/>
                                      </a:rPr>
                                      <m:t>−1</m:t>
                                    </m:r>
                                  </m:sub>
                                </m:s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𝑐</m:t>
                                    </m:r>
                                  </m:e>
                                  <m:sub>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𝑎</m:t>
                                        </m:r>
                                      </m:e>
                                      <m:sub>
                                        <m:r>
                                          <a:rPr lang="pt-BR" sz="1800" b="0" i="1" smtClean="0">
                                            <a:latin typeface="Cambria Math" panose="02040503050406030204" pitchFamily="18" charset="0"/>
                                          </a:rPr>
                                          <m:t>𝑃</m:t>
                                        </m:r>
                                        <m:r>
                                          <a:rPr lang="pt-BR" sz="1800" b="0" i="1" smtClean="0">
                                            <a:latin typeface="Cambria Math" panose="02040503050406030204" pitchFamily="18" charset="0"/>
                                          </a:rPr>
                                          <m:t>−1</m:t>
                                        </m:r>
                                      </m:sub>
                                    </m:sSub>
                                  </m:sub>
                                </m:sSub>
                                <m:r>
                                  <a:rPr lang="pt-BR" sz="1800" b="0" i="1" smtClean="0">
                                    <a:latin typeface="Cambria Math" panose="02040503050406030204" pitchFamily="18" charset="0"/>
                                  </a:rPr>
                                  <m:t>)</m:t>
                                </m:r>
                                <m:r>
                                  <a:rPr lang="pt-BR" sz="1800" i="1">
                                    <a:latin typeface="Cambria Math" panose="02040503050406030204" pitchFamily="18" charset="0"/>
                                  </a:rPr>
                                  <m:t>−</m:t>
                                </m:r>
                                <m:sSub>
                                  <m:sSubPr>
                                    <m:ctrlPr>
                                      <a:rPr lang="pt-BR" sz="1800" i="1">
                                        <a:latin typeface="Cambria Math" panose="02040503050406030204" pitchFamily="18" charset="0"/>
                                      </a:rPr>
                                    </m:ctrlPr>
                                  </m:sSubPr>
                                  <m:e>
                                    <m:acc>
                                      <m:accPr>
                                        <m:chr m:val="̅"/>
                                        <m:ctrlPr>
                                          <a:rPr lang="pt-BR" sz="1800" i="1">
                                            <a:latin typeface="Cambria Math" panose="02040503050406030204" pitchFamily="18" charset="0"/>
                                          </a:rPr>
                                        </m:ctrlPr>
                                      </m:accPr>
                                      <m:e>
                                        <m:r>
                                          <a:rPr lang="pt-BR" sz="1800" i="1">
                                            <a:latin typeface="Cambria Math" panose="02040503050406030204" pitchFamily="18" charset="0"/>
                                          </a:rPr>
                                          <m:t>𝑆</m:t>
                                        </m:r>
                                      </m:e>
                                    </m:acc>
                                  </m:e>
                                  <m:sub>
                                    <m:r>
                                      <a:rPr lang="pt-BR" sz="1800" b="0" i="1" smtClean="0">
                                        <a:latin typeface="Cambria Math" panose="02040503050406030204" pitchFamily="18" charset="0"/>
                                      </a:rPr>
                                      <m:t>𝑐</m:t>
                                    </m:r>
                                  </m:sub>
                                </m:sSub>
                              </m:oMath>
                            </m:oMathPara>
                          </a14:m>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smtClean="0">
                              <a:solidFill>
                                <a:schemeClr val="tx1"/>
                              </a:solidFill>
                            </a:rPr>
                            <a:t>Aproximação de primeira ordem para os termos advectivo e dispersivo.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p:graphicFrame>
            <p:nvGraphicFramePr>
              <p:cNvPr id="2" name="Tabela 1"/>
              <p:cNvGraphicFramePr>
                <a:graphicFrameLocks noGrp="1"/>
              </p:cNvGraphicFramePr>
              <p:nvPr>
                <p:extLst>
                  <p:ext uri="{D42A27DB-BD31-4B8C-83A1-F6EECF244321}">
                    <p14:modId xmlns:p14="http://schemas.microsoft.com/office/powerpoint/2010/main" val="3573309452"/>
                  </p:ext>
                </p:extLst>
              </p:nvPr>
            </p:nvGraphicFramePr>
            <p:xfrm>
              <a:off x="869325" y="1838504"/>
              <a:ext cx="10324561" cy="4171794"/>
            </p:xfrm>
            <a:graphic>
              <a:graphicData uri="http://schemas.openxmlformats.org/drawingml/2006/table">
                <a:tbl>
                  <a:tblPr firstRow="1" bandRow="1">
                    <a:tableStyleId>{5C22544A-7EE6-4342-B048-85BDC9FD1C3A}</a:tableStyleId>
                  </a:tblPr>
                  <a:tblGrid>
                    <a:gridCol w="7723029"/>
                    <a:gridCol w="2601532"/>
                  </a:tblGrid>
                  <a:tr h="821373">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741" r="-33833" b="-419259"/>
                          </a:stretch>
                        </a:blip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102256" r="-33833" b="-325564"/>
                          </a:stretch>
                        </a:blip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200746" r="-33833" b="-223134"/>
                          </a:stretch>
                        </a:blip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2007">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303008" r="-33833" b="-124812"/>
                          </a:stretch>
                        </a:blipFill>
                      </a:tcPr>
                    </a:tc>
                    <a:tc>
                      <a:txBody>
                        <a:bodyPr/>
                        <a:lstStyle/>
                        <a:p>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4400">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9" t="-357333" r="-33833" b="-10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smtClean="0">
                              <a:solidFill>
                                <a:schemeClr val="tx1"/>
                              </a:solidFill>
                            </a:rPr>
                            <a:t>Aproximação de primeira ordem para os termos advectivo e dispersivo.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Tree>
    <p:extLst>
      <p:ext uri="{BB962C8B-B14F-4D97-AF65-F5344CB8AC3E}">
        <p14:creationId xmlns:p14="http://schemas.microsoft.com/office/powerpoint/2010/main" val="299088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2272</TotalTime>
  <Words>1939</Words>
  <Application>Microsoft Office PowerPoint</Application>
  <PresentationFormat>Widescreen</PresentationFormat>
  <Paragraphs>178</Paragraphs>
  <Slides>29</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29</vt:i4>
      </vt:variant>
    </vt:vector>
  </HeadingPairs>
  <TitlesOfParts>
    <vt:vector size="34" baseType="lpstr">
      <vt:lpstr>Arial</vt:lpstr>
      <vt:lpstr>Calibri</vt:lpstr>
      <vt:lpstr>Calibri Light</vt:lpstr>
      <vt:lpstr>Cambria Math</vt:lpstr>
      <vt:lpstr>Tema do Office</vt:lpstr>
      <vt:lpstr>Aplicação de Volumes Finitos a Modelo de Vaso de Adsorção</vt:lpstr>
      <vt:lpstr>Desidratação de Gás Natural (PPP offshore)</vt:lpstr>
      <vt:lpstr>Hipóteses Simplificadoras</vt:lpstr>
      <vt:lpstr>Apresentação do PowerPoint</vt:lpstr>
      <vt:lpstr>Volumes Finitos</vt:lpstr>
      <vt:lpstr>Volumes Discretos de Mesmo Tamanho</vt:lpstr>
      <vt:lpstr>Conservação de Massa da Fase Fluida</vt:lpstr>
      <vt:lpstr>Modelo</vt:lpstr>
      <vt:lpstr>Concentração em um volume interno P</vt:lpstr>
      <vt:lpstr>Concentração no primeiro volume</vt:lpstr>
      <vt:lpstr>Concentração no último volume</vt:lpstr>
      <vt:lpstr>Conservação de Massa no Sólido</vt:lpstr>
      <vt:lpstr>Apresentação do PowerPoint</vt:lpstr>
      <vt:lpstr>Conservação da Massa Global</vt:lpstr>
      <vt:lpstr>Apresentação do PowerPoint</vt:lpstr>
      <vt:lpstr>Conservação de Energia</vt:lpstr>
      <vt:lpstr>Conservação de Energia</vt:lpstr>
      <vt:lpstr>Temperatura em um volume interno (P = 2:N-1)</vt:lpstr>
      <vt:lpstr>Temperatura no primeiro volume (P = 1)</vt:lpstr>
      <vt:lpstr>Temperatura no primeiro volume (P = 1)</vt:lpstr>
      <vt:lpstr>Temperatura no último volume (P = N)</vt:lpstr>
      <vt:lpstr>Simulação</vt:lpstr>
      <vt:lpstr>Desidratação de Etanol</vt:lpstr>
      <vt:lpstr>Concentração de Água no Gás</vt:lpstr>
      <vt:lpstr>Concentração de Água no Gás</vt:lpstr>
      <vt:lpstr>Água adsorvida por kg de material adsorvente</vt:lpstr>
      <vt:lpstr>Curva de Ruptura</vt:lpstr>
      <vt:lpstr>Variação de Temperatura</vt:lpstr>
      <vt:lpstr>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Camila Vasc</dc:creator>
  <cp:lastModifiedBy>Camila Vasc</cp:lastModifiedBy>
  <cp:revision>228</cp:revision>
  <dcterms:created xsi:type="dcterms:W3CDTF">2017-12-03T02:41:19Z</dcterms:created>
  <dcterms:modified xsi:type="dcterms:W3CDTF">2017-12-14T08:27:11Z</dcterms:modified>
</cp:coreProperties>
</file>