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4" r:id="rId6"/>
    <p:sldId id="257" r:id="rId7"/>
    <p:sldId id="282" r:id="rId8"/>
    <p:sldId id="283" r:id="rId9"/>
    <p:sldId id="258" r:id="rId10"/>
    <p:sldId id="259" r:id="rId11"/>
    <p:sldId id="260" r:id="rId12"/>
    <p:sldId id="261" r:id="rId13"/>
    <p:sldId id="266" r:id="rId14"/>
    <p:sldId id="267" r:id="rId15"/>
    <p:sldId id="269" r:id="rId16"/>
    <p:sldId id="275" r:id="rId17"/>
    <p:sldId id="276" r:id="rId18"/>
    <p:sldId id="277" r:id="rId19"/>
    <p:sldId id="278" r:id="rId20"/>
    <p:sldId id="270" r:id="rId21"/>
    <p:sldId id="272" r:id="rId22"/>
    <p:sldId id="273" r:id="rId23"/>
    <p:sldId id="274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03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99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76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92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58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9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48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1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48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2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7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7E60-4DCF-4911-9A0A-56AC9DAB3204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84E9-EA86-4B0E-AD5A-D2B195E15F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jpe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388" y="2286379"/>
            <a:ext cx="7772400" cy="829792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>Simulação da Reação de Van de </a:t>
            </a:r>
            <a:r>
              <a:rPr lang="pt-BR" sz="2700" dirty="0" err="1" smtClean="0"/>
              <a:t>Vusse</a:t>
            </a:r>
            <a:r>
              <a:rPr lang="pt-BR" sz="2700" dirty="0" smtClean="0"/>
              <a:t> em um Reator PFR através do Método da Colocação Ortogonal</a:t>
            </a:r>
            <a:endParaRPr lang="pt-B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5" y="5059902"/>
            <a:ext cx="7552426" cy="1655762"/>
          </a:xfrm>
        </p:spPr>
        <p:txBody>
          <a:bodyPr>
            <a:normAutofit/>
          </a:bodyPr>
          <a:lstStyle/>
          <a:p>
            <a:r>
              <a:rPr lang="pt-BR" sz="1600" dirty="0" smtClean="0"/>
              <a:t>Universidade Federal do Rio de Janeiro - UFRJ</a:t>
            </a:r>
          </a:p>
          <a:p>
            <a:r>
              <a:rPr lang="pt-BR" sz="1600" dirty="0" smtClean="0"/>
              <a:t>Instituto Alberto Luiz Coimbra de Pós-graduação e Pesquisa em Engenharia -COPPE</a:t>
            </a:r>
            <a:endParaRPr lang="pt-BR" sz="1600" dirty="0"/>
          </a:p>
        </p:txBody>
      </p:sp>
      <p:pic>
        <p:nvPicPr>
          <p:cNvPr id="4" name="Picture 4" descr="http://coloquio.peq.coppe.ufrj.br/images/logos/LogoPE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9654" y="395245"/>
            <a:ext cx="987032" cy="72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604" y="237964"/>
            <a:ext cx="1337568" cy="671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7062" y="4123871"/>
            <a:ext cx="21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Jonildo dos Santos Silva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370414" y="6252268"/>
            <a:ext cx="2437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Rio de Janeiro, 12/12/2017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518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Condições</a:t>
            </a:r>
            <a:r>
              <a:rPr lang="en-US" sz="2800" dirty="0" smtClean="0"/>
              <a:t> </a:t>
            </a:r>
            <a:r>
              <a:rPr lang="en-US" sz="2800" dirty="0" err="1" smtClean="0"/>
              <a:t>Iniciais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796865" y="2717321"/>
                <a:ext cx="1453218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65" y="2717321"/>
                <a:ext cx="1453218" cy="299249"/>
              </a:xfrm>
              <a:prstGeom prst="rect">
                <a:avLst/>
              </a:prstGeom>
              <a:blipFill rotWithShape="0">
                <a:blip r:embed="rId2"/>
                <a:stretch>
                  <a:fillRect l="-3782" r="-294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796865" y="3012775"/>
                <a:ext cx="1482201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65" y="3012775"/>
                <a:ext cx="1482201" cy="299249"/>
              </a:xfrm>
              <a:prstGeom prst="rect">
                <a:avLst/>
              </a:prstGeom>
              <a:blipFill rotWithShape="0">
                <a:blip r:embed="rId3"/>
                <a:stretch>
                  <a:fillRect l="-3704" r="-2469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32548" y="3268483"/>
                <a:ext cx="1405641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48" y="3268483"/>
                <a:ext cx="1405641" cy="299249"/>
              </a:xfrm>
              <a:prstGeom prst="rect">
                <a:avLst/>
              </a:prstGeom>
              <a:blipFill rotWithShape="0">
                <a:blip r:embed="rId4"/>
                <a:stretch>
                  <a:fillRect l="-3913" r="-30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848802" y="3524192"/>
                <a:ext cx="3846822" cy="582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02" y="3524192"/>
                <a:ext cx="3846822" cy="5828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48802" y="3992602"/>
                <a:ext cx="1396023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02" y="3992602"/>
                <a:ext cx="1396023" cy="299249"/>
              </a:xfrm>
              <a:prstGeom prst="rect">
                <a:avLst/>
              </a:prstGeom>
              <a:blipFill rotWithShape="0">
                <a:blip r:embed="rId6"/>
                <a:stretch>
                  <a:fillRect l="-3493" r="-2620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8650" y="1726319"/>
            <a:ext cx="366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Reator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alimentação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71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Adimensionamento</a:t>
            </a:r>
            <a:r>
              <a:rPr lang="pt-BR" sz="2800" dirty="0" smtClean="0"/>
              <a:t> na direção axial</a:t>
            </a:r>
            <a:endParaRPr lang="pt-BR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876658" y="2598406"/>
                <a:ext cx="3730701" cy="431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2598406"/>
                <a:ext cx="3730701" cy="431849"/>
              </a:xfrm>
              <a:prstGeom prst="rect">
                <a:avLst/>
              </a:prstGeom>
              <a:blipFill rotWithShape="0">
                <a:blip r:embed="rId2"/>
                <a:stretch>
                  <a:fillRect l="-163" b="-19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876659" y="3354287"/>
                <a:ext cx="418242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9" y="3354287"/>
                <a:ext cx="4182427" cy="555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76658" y="3976572"/>
                <a:ext cx="5527090" cy="633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𝑇𝑟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3976572"/>
                <a:ext cx="5527090" cy="6330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76658" y="4629776"/>
                <a:ext cx="5680914" cy="613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𝑝𝑤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4629776"/>
                <a:ext cx="5680914" cy="6132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876658" y="5257149"/>
                <a:ext cx="4722639" cy="633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𝑝𝑐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5257149"/>
                <a:ext cx="4722639" cy="6330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76658" y="1844897"/>
                <a:ext cx="612860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8" y="1844897"/>
                <a:ext cx="612860" cy="47064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443530" y="1920880"/>
                <a:ext cx="9207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∈[0,1]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530" y="1920880"/>
                <a:ext cx="92070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311" t="-2174" r="-8609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655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Condições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contorno</a:t>
            </a:r>
            <a:r>
              <a:rPr lang="en-US" sz="2800" dirty="0" smtClean="0"/>
              <a:t> - </a:t>
            </a:r>
            <a:r>
              <a:rPr lang="en-US" sz="2800" dirty="0" err="1" smtClean="0"/>
              <a:t>Danckwarts</a:t>
            </a:r>
            <a:r>
              <a:rPr lang="en-US" sz="2800" dirty="0" smtClean="0"/>
              <a:t> (1953)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28650" y="2840247"/>
                <a:ext cx="204293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840247"/>
                <a:ext cx="2042932" cy="526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28649" y="3341347"/>
                <a:ext cx="2087816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3341347"/>
                <a:ext cx="2087816" cy="526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28648" y="3842447"/>
                <a:ext cx="1970026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8" y="3842447"/>
                <a:ext cx="1970026" cy="526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8648" y="4404492"/>
                <a:ext cx="1950790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8" y="4404492"/>
                <a:ext cx="1950790" cy="526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15197" y="2232442"/>
            <a:ext cx="518091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Z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7944" y="2231287"/>
            <a:ext cx="518091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Z = 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193691" y="2840247"/>
                <a:ext cx="1319079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691" y="2840247"/>
                <a:ext cx="1319079" cy="526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6193689" y="3341347"/>
                <a:ext cx="1334981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689" y="3341347"/>
                <a:ext cx="1334981" cy="526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6193688" y="3842447"/>
                <a:ext cx="129375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688" y="3842447"/>
                <a:ext cx="1293752" cy="526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193689" y="4404492"/>
                <a:ext cx="1284134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689" y="4404492"/>
                <a:ext cx="1284134" cy="526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263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80522"/>
            <a:ext cx="914399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Metodologia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84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Método</a:t>
            </a:r>
            <a:r>
              <a:rPr lang="en-US" sz="2800" dirty="0" smtClean="0"/>
              <a:t> da </a:t>
            </a:r>
            <a:r>
              <a:rPr lang="en-US" sz="2800" dirty="0" err="1" smtClean="0"/>
              <a:t>Colocação</a:t>
            </a:r>
            <a:r>
              <a:rPr lang="en-US" sz="2800" dirty="0" smtClean="0"/>
              <a:t> </a:t>
            </a:r>
            <a:r>
              <a:rPr lang="en-US" sz="2800" dirty="0" err="1"/>
              <a:t>O</a:t>
            </a:r>
            <a:r>
              <a:rPr lang="en-US" sz="2800" dirty="0" err="1" smtClean="0"/>
              <a:t>rtogonal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tângulo 32"/>
              <p:cNvSpPr/>
              <p:nvPr/>
            </p:nvSpPr>
            <p:spPr>
              <a:xfrm>
                <a:off x="696813" y="3866141"/>
                <a:ext cx="2248885" cy="812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16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≅</m:t>
                      </m:r>
                      <m:r>
                        <a:rPr lang="pt-BR" sz="1600" b="0" i="1" smtClean="0">
                          <a:latin typeface="Cambria Math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4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13" y="3866141"/>
                <a:ext cx="2248885" cy="8125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tângulo 33"/>
              <p:cNvSpPr/>
              <p:nvPr/>
            </p:nvSpPr>
            <p:spPr>
              <a:xfrm>
                <a:off x="678532" y="4704914"/>
                <a:ext cx="2593787" cy="812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pt-B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pt-BR" sz="16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pt-BR" sz="16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pt-BR" sz="1600" dirty="0"/>
                                <m:t> 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lang="pt-BR" sz="1600" b="0" i="1" smtClean="0">
                          <a:latin typeface="Cambria Math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5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32" y="4704914"/>
                <a:ext cx="2593787" cy="812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tângulo 34"/>
              <p:cNvSpPr/>
              <p:nvPr/>
            </p:nvSpPr>
            <p:spPr>
              <a:xfrm>
                <a:off x="605435" y="5562524"/>
                <a:ext cx="2666884" cy="8330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pt-B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²</m:t>
                                  </m:r>
                                  <m:sSub>
                                    <m:sSubPr>
                                      <m:ctrlPr>
                                        <a:rPr lang="pt-BR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t-BR" sz="16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²</m:t>
                                  </m:r>
                                </m:den>
                              </m:f>
                              <m:r>
                                <a:rPr lang="pt-BR" sz="16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pt-BR" sz="1600" dirty="0"/>
                                <m:t> 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lang="pt-BR" sz="1600" b="0" i="1" smtClean="0">
                          <a:latin typeface="Cambria Math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pt-B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pt-BR" sz="16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6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35" y="5562524"/>
                <a:ext cx="2666884" cy="8330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678532" y="2892926"/>
                <a:ext cx="2083840" cy="973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eqAr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32" y="2892926"/>
                <a:ext cx="2083840" cy="9732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588589" y="3131389"/>
            <a:ext cx="51758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54326" y="3062376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30940" y="3062376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6899" y="3062376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68369" y="3079629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71428" y="3079629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8589" y="3062377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84567" y="3065252"/>
            <a:ext cx="0" cy="138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16200000">
            <a:off x="6110132" y="1127474"/>
            <a:ext cx="310552" cy="4687712"/>
          </a:xfrm>
          <a:prstGeom prst="leftBrace">
            <a:avLst>
              <a:gd name="adj1" fmla="val 8333"/>
              <a:gd name="adj2" fmla="val 5092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43268" y="3681475"/>
            <a:ext cx="186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3147799" y="2615927"/>
                <a:ext cx="7110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799" y="2615927"/>
                <a:ext cx="71102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274" r="-769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4013363" y="2623559"/>
                <a:ext cx="276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363" y="2623559"/>
                <a:ext cx="276101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4776111" y="2623558"/>
                <a:ext cx="281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11" y="2623558"/>
                <a:ext cx="28142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2766" r="-638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4345474" y="2623558"/>
                <a:ext cx="281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474" y="2623558"/>
                <a:ext cx="281423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3043" r="-652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8180595" y="2623559"/>
                <a:ext cx="963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595" y="2623559"/>
                <a:ext cx="963405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165" r="-506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49958" y="2638251"/>
                <a:ext cx="3141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958" y="2638251"/>
                <a:ext cx="31418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1538" r="-5769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6962126" y="2636696"/>
                <a:ext cx="5338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126" y="2636696"/>
                <a:ext cx="53380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5682" r="-4545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757381" y="2489915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4572000" y="2131505"/>
            <a:ext cx="29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Raízes</a:t>
            </a:r>
            <a:r>
              <a:rPr lang="en-US" dirty="0" smtClean="0"/>
              <a:t> do </a:t>
            </a:r>
            <a:r>
              <a:rPr lang="en-US" dirty="0" err="1" smtClean="0"/>
              <a:t>Polinômio</a:t>
            </a:r>
            <a:r>
              <a:rPr lang="en-US" dirty="0" smtClean="0"/>
              <a:t> de Jacobi</a:t>
            </a:r>
            <a:endParaRPr lang="en-US" dirty="0"/>
          </a:p>
        </p:txBody>
      </p:sp>
      <p:pic>
        <p:nvPicPr>
          <p:cNvPr id="26" name="Picture 2" descr="Resultado de imagem"/>
          <p:cNvPicPr>
            <a:picLocks noGrp="1" noChangeAspect="1" noChangeArrowheads="1"/>
          </p:cNvPicPr>
          <p:nvPr>
            <p:ph idx="1"/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440" y="4272406"/>
            <a:ext cx="1733910" cy="208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369967" y="6036832"/>
            <a:ext cx="121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ODE15i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2198" y="5193192"/>
            <a:ext cx="173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Sistema de EADs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061094" y="5111179"/>
            <a:ext cx="69506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8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80522"/>
            <a:ext cx="914399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5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9422" y="277905"/>
            <a:ext cx="7886700" cy="1143842"/>
          </a:xfrm>
        </p:spPr>
        <p:txBody>
          <a:bodyPr/>
          <a:lstStyle/>
          <a:p>
            <a:pPr algn="ctr"/>
            <a:r>
              <a:rPr lang="pt-BR" dirty="0" smtClean="0"/>
              <a:t>Perfis Dinâmicos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39906" y="1524000"/>
            <a:ext cx="603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 Pontos – Da = 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Db</a:t>
            </a:r>
            <a:r>
              <a:rPr lang="pt-BR" dirty="0" smtClean="0"/>
              <a:t> = 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DTr</a:t>
            </a:r>
            <a:r>
              <a:rPr lang="pt-BR" dirty="0" smtClean="0"/>
              <a:t> = 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DTc</a:t>
            </a:r>
            <a:r>
              <a:rPr lang="pt-BR" dirty="0" smtClean="0"/>
              <a:t> = 1 m</a:t>
            </a:r>
            <a:r>
              <a:rPr lang="pt-BR" baseline="30000" dirty="0" smtClean="0"/>
              <a:t>2</a:t>
            </a:r>
            <a:r>
              <a:rPr lang="pt-BR" dirty="0" smtClean="0"/>
              <a:t>/s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95" y="2236491"/>
            <a:ext cx="4219336" cy="3227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772" y="2236491"/>
            <a:ext cx="4314227" cy="322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0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03" y="180184"/>
            <a:ext cx="4235571" cy="3287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499" y="221853"/>
            <a:ext cx="4339168" cy="32459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5" y="3604097"/>
            <a:ext cx="4452759" cy="309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95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0" y="1285336"/>
            <a:ext cx="4385294" cy="3280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804" y="1285336"/>
            <a:ext cx="4587196" cy="336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46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1" y="448573"/>
            <a:ext cx="4434996" cy="32607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101" y="448573"/>
            <a:ext cx="4466017" cy="3340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7451" y="3709359"/>
            <a:ext cx="4650658" cy="29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6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780522"/>
            <a:ext cx="9143999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/>
              <a:t>Introdução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3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5557" y="110149"/>
            <a:ext cx="7886700" cy="1325563"/>
          </a:xfrm>
        </p:spPr>
        <p:txBody>
          <a:bodyPr/>
          <a:lstStyle/>
          <a:p>
            <a:pPr algn="ctr"/>
            <a:r>
              <a:rPr lang="pt-BR" dirty="0" smtClean="0"/>
              <a:t>Perfis Dinâmicos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39906" y="1524000"/>
            <a:ext cx="650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 Pontos – Da = 50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Db</a:t>
            </a:r>
            <a:r>
              <a:rPr lang="pt-BR" dirty="0" smtClean="0"/>
              <a:t> = 50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DTr</a:t>
            </a:r>
            <a:r>
              <a:rPr lang="pt-BR" dirty="0" smtClean="0"/>
              <a:t> = 50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DTc</a:t>
            </a:r>
            <a:r>
              <a:rPr lang="pt-BR" dirty="0" smtClean="0"/>
              <a:t> = 50 m</a:t>
            </a:r>
            <a:r>
              <a:rPr lang="pt-BR" baseline="30000" dirty="0" smtClean="0"/>
              <a:t>2</a:t>
            </a:r>
            <a:r>
              <a:rPr lang="pt-BR" dirty="0" smtClean="0"/>
              <a:t>/s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07" y="2413382"/>
            <a:ext cx="4148000" cy="33236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6544" y="2413382"/>
            <a:ext cx="4411640" cy="338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42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85" y="284670"/>
            <a:ext cx="4133072" cy="34271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274" y="323489"/>
            <a:ext cx="4138401" cy="3349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127" y="3711791"/>
            <a:ext cx="4288348" cy="314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77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Perfis Estacionários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2" y="1500996"/>
            <a:ext cx="4376936" cy="3358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857" y="1500996"/>
            <a:ext cx="4409117" cy="335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34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91" y="0"/>
            <a:ext cx="4322856" cy="3416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747" y="0"/>
            <a:ext cx="4466017" cy="34160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780" y="3416061"/>
            <a:ext cx="4481934" cy="328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30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5"/>
          <p:cNvSpPr txBox="1"/>
          <p:nvPr/>
        </p:nvSpPr>
        <p:spPr>
          <a:xfrm>
            <a:off x="1039906" y="1524000"/>
            <a:ext cx="766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 Pontos – Da = 0.001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Db</a:t>
            </a:r>
            <a:r>
              <a:rPr lang="pt-BR" dirty="0" smtClean="0"/>
              <a:t> = 0.001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DTr</a:t>
            </a:r>
            <a:r>
              <a:rPr lang="pt-BR" dirty="0" smtClean="0"/>
              <a:t> = 0.001 m</a:t>
            </a:r>
            <a:r>
              <a:rPr lang="pt-BR" baseline="30000" dirty="0" smtClean="0"/>
              <a:t>2</a:t>
            </a:r>
            <a:r>
              <a:rPr lang="pt-BR" dirty="0" smtClean="0"/>
              <a:t>/s, </a:t>
            </a:r>
            <a:r>
              <a:rPr lang="pt-BR" dirty="0" err="1" smtClean="0"/>
              <a:t>DTc</a:t>
            </a:r>
            <a:r>
              <a:rPr lang="pt-BR" dirty="0" smtClean="0"/>
              <a:t> = 0.001 m</a:t>
            </a:r>
            <a:r>
              <a:rPr lang="pt-BR" baseline="30000" dirty="0" smtClean="0"/>
              <a:t>2</a:t>
            </a:r>
            <a:r>
              <a:rPr lang="pt-BR" dirty="0" smtClean="0"/>
              <a:t>/s</a:t>
            </a:r>
            <a:endParaRPr lang="pt-B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672" y="2139351"/>
            <a:ext cx="4359357" cy="3202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139351"/>
            <a:ext cx="4133131" cy="320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87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O Método da colocação ortogonal se mostrou eficiente na simulação da reação de Van de </a:t>
            </a:r>
            <a:r>
              <a:rPr lang="pt-BR" sz="2000" dirty="0" err="1" smtClean="0"/>
              <a:t>Vusse</a:t>
            </a:r>
            <a:r>
              <a:rPr lang="pt-BR" sz="2000" dirty="0" smtClean="0"/>
              <a:t> em um reator PFR com dispersão.</a:t>
            </a:r>
          </a:p>
          <a:p>
            <a:r>
              <a:rPr lang="pt-BR" sz="2000" dirty="0" smtClean="0"/>
              <a:t>A solução já foi satisfatória com um polinômio de baixo grau.</a:t>
            </a:r>
          </a:p>
          <a:p>
            <a:r>
              <a:rPr lang="pt-BR" sz="2000" dirty="0" smtClean="0"/>
              <a:t>A método não é acurado quando os coeficientes de difusão são muito baixos.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538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err="1" smtClean="0"/>
              <a:t>Vojtesek</a:t>
            </a:r>
            <a:r>
              <a:rPr lang="pt-BR" sz="1800" dirty="0" smtClean="0"/>
              <a:t>, J. </a:t>
            </a:r>
            <a:r>
              <a:rPr lang="pt-BR" sz="1800" dirty="0" err="1" smtClean="0"/>
              <a:t>Chemical</a:t>
            </a:r>
            <a:r>
              <a:rPr lang="pt-BR" sz="1800" dirty="0" smtClean="0"/>
              <a:t> </a:t>
            </a:r>
            <a:r>
              <a:rPr lang="pt-BR" sz="1800" dirty="0" err="1" smtClean="0"/>
              <a:t>Reactors</a:t>
            </a:r>
            <a:r>
              <a:rPr lang="pt-BR" sz="1800" dirty="0" smtClean="0"/>
              <a:t>: </a:t>
            </a:r>
            <a:r>
              <a:rPr lang="pt-BR" sz="1800" dirty="0" err="1" smtClean="0"/>
              <a:t>Modern</a:t>
            </a:r>
            <a:r>
              <a:rPr lang="pt-BR" sz="1800" dirty="0" smtClean="0"/>
              <a:t> </a:t>
            </a:r>
            <a:r>
              <a:rPr lang="pt-BR" sz="1800" dirty="0" err="1" smtClean="0"/>
              <a:t>Control</a:t>
            </a:r>
            <a:r>
              <a:rPr lang="pt-BR" sz="1800" dirty="0" smtClean="0"/>
              <a:t> </a:t>
            </a:r>
            <a:r>
              <a:rPr lang="pt-BR" sz="1800" dirty="0" err="1" smtClean="0"/>
              <a:t>Methods</a:t>
            </a:r>
            <a:r>
              <a:rPr lang="pt-BR" sz="1800" dirty="0" smtClean="0"/>
              <a:t>. Tese de Doutorado. Tomas Bata </a:t>
            </a:r>
            <a:r>
              <a:rPr lang="pt-BR" sz="1800" dirty="0" err="1" smtClean="0"/>
              <a:t>University</a:t>
            </a:r>
            <a:r>
              <a:rPr lang="pt-BR" sz="1800" dirty="0" smtClean="0"/>
              <a:t>, </a:t>
            </a:r>
            <a:r>
              <a:rPr lang="pt-BR" sz="1800" dirty="0" err="1" smtClean="0"/>
              <a:t>Zlin</a:t>
            </a:r>
            <a:r>
              <a:rPr lang="pt-BR" sz="1800" dirty="0" smtClean="0"/>
              <a:t>, </a:t>
            </a:r>
            <a:r>
              <a:rPr lang="pt-BR" sz="1800" dirty="0" err="1" smtClean="0"/>
              <a:t>Czech</a:t>
            </a:r>
            <a:r>
              <a:rPr lang="pt-BR" sz="1800" dirty="0" smtClean="0"/>
              <a:t> </a:t>
            </a:r>
            <a:r>
              <a:rPr lang="pt-BR" sz="1800" dirty="0" err="1" smtClean="0"/>
              <a:t>Republic</a:t>
            </a:r>
            <a:r>
              <a:rPr lang="pt-BR" sz="1800" dirty="0" smtClean="0"/>
              <a:t>, 2007.</a:t>
            </a:r>
          </a:p>
          <a:p>
            <a:r>
              <a:rPr lang="pt-BR" sz="1800" dirty="0" smtClean="0"/>
              <a:t>Magalhães, O. I. Desenvolvimento de um Sistema de Otimização Dinâmica em Tempo Real. Tese de Doutorado, 2010.</a:t>
            </a:r>
          </a:p>
          <a:p>
            <a:r>
              <a:rPr lang="pt-BR" sz="1800" dirty="0" smtClean="0"/>
              <a:t>Pearson, J. R. A note </a:t>
            </a:r>
            <a:r>
              <a:rPr lang="pt-BR" sz="1800" dirty="0" err="1" smtClean="0"/>
              <a:t>on</a:t>
            </a:r>
            <a:r>
              <a:rPr lang="pt-BR" sz="1800" dirty="0" smtClean="0"/>
              <a:t> </a:t>
            </a:r>
            <a:r>
              <a:rPr lang="pt-BR" sz="1800" dirty="0" err="1" smtClean="0"/>
              <a:t>the</a:t>
            </a:r>
            <a:r>
              <a:rPr lang="pt-BR" sz="1800" dirty="0" smtClean="0"/>
              <a:t> “</a:t>
            </a:r>
            <a:r>
              <a:rPr lang="pt-BR" sz="1800" dirty="0" err="1" smtClean="0"/>
              <a:t>Danckwerts</a:t>
            </a:r>
            <a:r>
              <a:rPr lang="pt-BR" sz="1800" dirty="0" smtClean="0"/>
              <a:t>” </a:t>
            </a:r>
            <a:r>
              <a:rPr lang="pt-BR" sz="1800" dirty="0" err="1" smtClean="0"/>
              <a:t>boundary</a:t>
            </a:r>
            <a:r>
              <a:rPr lang="pt-BR" sz="1800" dirty="0" smtClean="0"/>
              <a:t> </a:t>
            </a:r>
            <a:r>
              <a:rPr lang="pt-BR" sz="1800" dirty="0" err="1" smtClean="0"/>
              <a:t>conditions</a:t>
            </a:r>
            <a:r>
              <a:rPr lang="pt-BR" sz="1800" dirty="0" smtClean="0"/>
              <a:t> for </a:t>
            </a:r>
            <a:r>
              <a:rPr lang="pt-BR" sz="1800" dirty="0" err="1" smtClean="0"/>
              <a:t>continuous</a:t>
            </a:r>
            <a:r>
              <a:rPr lang="pt-BR" sz="1800" dirty="0" smtClean="0"/>
              <a:t> </a:t>
            </a:r>
            <a:r>
              <a:rPr lang="pt-BR" sz="1800" dirty="0" err="1" smtClean="0"/>
              <a:t>flow</a:t>
            </a:r>
            <a:r>
              <a:rPr lang="pt-BR" sz="1800" dirty="0" smtClean="0"/>
              <a:t> </a:t>
            </a:r>
            <a:r>
              <a:rPr lang="pt-BR" sz="1800" dirty="0" err="1" smtClean="0"/>
              <a:t>reactors</a:t>
            </a:r>
            <a:r>
              <a:rPr lang="pt-BR" sz="1800" dirty="0" smtClean="0"/>
              <a:t>. </a:t>
            </a:r>
            <a:r>
              <a:rPr lang="pt-BR" sz="1800" dirty="0" err="1" smtClean="0"/>
              <a:t>Elsevier</a:t>
            </a:r>
            <a:r>
              <a:rPr lang="pt-BR" sz="1800" dirty="0" smtClean="0"/>
              <a:t>. 1956.</a:t>
            </a:r>
          </a:p>
          <a:p>
            <a:r>
              <a:rPr lang="en-US" sz="1800" dirty="0" err="1" smtClean="0"/>
              <a:t>Devera</a:t>
            </a:r>
            <a:r>
              <a:rPr lang="en-US" sz="1800" dirty="0" smtClean="0"/>
              <a:t>, </a:t>
            </a:r>
            <a:r>
              <a:rPr lang="en-US" sz="1800" dirty="0"/>
              <a:t>A.; </a:t>
            </a:r>
            <a:r>
              <a:rPr lang="en-US" sz="1800" dirty="0" smtClean="0"/>
              <a:t>Varma, </a:t>
            </a:r>
            <a:r>
              <a:rPr lang="en-US" sz="1800" dirty="0"/>
              <a:t>A. </a:t>
            </a:r>
            <a:r>
              <a:rPr lang="en-US" sz="1800" dirty="0" smtClean="0"/>
              <a:t>Yield </a:t>
            </a:r>
            <a:r>
              <a:rPr lang="en-US" sz="1800" dirty="0"/>
              <a:t>optimization for the Van de </a:t>
            </a:r>
            <a:r>
              <a:rPr lang="en-US" sz="1800" dirty="0" err="1"/>
              <a:t>Vusse</a:t>
            </a:r>
            <a:r>
              <a:rPr lang="en-US" sz="1800" dirty="0"/>
              <a:t> reaction. The Chemical Engineering Journal, vol. 17. 1979, p. 163-167. </a:t>
            </a:r>
          </a:p>
          <a:p>
            <a:r>
              <a:rPr lang="en-US" sz="1800" dirty="0" err="1" smtClean="0"/>
              <a:t>Chitra</a:t>
            </a:r>
            <a:r>
              <a:rPr lang="en-US" sz="1800" dirty="0" smtClean="0"/>
              <a:t>, </a:t>
            </a:r>
            <a:r>
              <a:rPr lang="en-US" sz="1800" dirty="0"/>
              <a:t>S. P.; </a:t>
            </a:r>
            <a:r>
              <a:rPr lang="en-US" sz="1800" dirty="0" err="1" smtClean="0"/>
              <a:t>Govind</a:t>
            </a:r>
            <a:r>
              <a:rPr lang="en-US" sz="1800" dirty="0" smtClean="0"/>
              <a:t>, </a:t>
            </a:r>
            <a:r>
              <a:rPr lang="en-US" sz="1800" dirty="0"/>
              <a:t>R..</a:t>
            </a:r>
            <a:r>
              <a:rPr lang="en-US" sz="1800" dirty="0" err="1"/>
              <a:t>Yeld</a:t>
            </a:r>
            <a:r>
              <a:rPr lang="en-US" sz="1800" dirty="0"/>
              <a:t> optimization for complex reactor systems. Chemical Engineering Science. 1981, vol. 36, p. 1219-1225.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37701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Reação</a:t>
            </a:r>
            <a:r>
              <a:rPr lang="en-US" sz="2800" dirty="0" smtClean="0"/>
              <a:t> de Van de </a:t>
            </a:r>
            <a:r>
              <a:rPr lang="en-US" sz="2800" dirty="0" err="1" smtClean="0"/>
              <a:t>Vusse</a:t>
            </a:r>
            <a:r>
              <a:rPr lang="en-US" sz="2800" dirty="0" smtClean="0"/>
              <a:t> (Van de </a:t>
            </a:r>
            <a:r>
              <a:rPr lang="en-US" sz="2800" dirty="0" err="1" smtClean="0"/>
              <a:t>Vusse</a:t>
            </a:r>
            <a:r>
              <a:rPr lang="en-US" sz="2800" dirty="0" smtClean="0"/>
              <a:t>, 1966)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00996" y="2725947"/>
            <a:ext cx="350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        B           C</a:t>
            </a:r>
          </a:p>
          <a:p>
            <a:pPr algn="ctr"/>
            <a:r>
              <a:rPr lang="en-US" sz="2800" dirty="0" smtClean="0"/>
              <a:t>2A         D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5011" y="2984740"/>
            <a:ext cx="6987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70054" y="2973240"/>
            <a:ext cx="6987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96236" y="3418933"/>
            <a:ext cx="6987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1441" y="261540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1886" y="262563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86156" y="308377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3799" y="1838986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Benchmark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3799" y="4151126"/>
            <a:ext cx="356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Estudos</a:t>
            </a:r>
            <a:r>
              <a:rPr lang="en-US" dirty="0" smtClean="0"/>
              <a:t> de </a:t>
            </a:r>
            <a:r>
              <a:rPr lang="en-US" dirty="0" err="1" smtClean="0"/>
              <a:t>otimização</a:t>
            </a:r>
            <a:r>
              <a:rPr lang="en-US" dirty="0" smtClean="0"/>
              <a:t> e </a:t>
            </a:r>
            <a:r>
              <a:rPr lang="en-US" dirty="0" err="1"/>
              <a:t>c</a:t>
            </a:r>
            <a:r>
              <a:rPr lang="en-US" dirty="0" err="1" smtClean="0"/>
              <a:t>ontrole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30637" y="4649854"/>
            <a:ext cx="2941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ea typeface="Times New Roman" panose="02020603050405020304" pitchFamily="18" charset="0"/>
              </a:rPr>
              <a:t>Gillepsie</a:t>
            </a:r>
            <a:r>
              <a:rPr lang="pt-BR" dirty="0">
                <a:ea typeface="Times New Roman" panose="02020603050405020304" pitchFamily="18" charset="0"/>
              </a:rPr>
              <a:t> e </a:t>
            </a:r>
            <a:r>
              <a:rPr lang="pt-BR" dirty="0" err="1">
                <a:ea typeface="Times New Roman" panose="02020603050405020304" pitchFamily="18" charset="0"/>
              </a:rPr>
              <a:t>Carberry</a:t>
            </a:r>
            <a:r>
              <a:rPr lang="pt-BR" dirty="0">
                <a:ea typeface="Times New Roman" panose="02020603050405020304" pitchFamily="18" charset="0"/>
              </a:rPr>
              <a:t> (1966</a:t>
            </a:r>
            <a:r>
              <a:rPr lang="pt-BR" dirty="0" smtClean="0">
                <a:ea typeface="Times New Roman" panose="02020603050405020304" pitchFamily="18" charset="0"/>
              </a:rPr>
              <a:t>)</a:t>
            </a:r>
          </a:p>
          <a:p>
            <a:r>
              <a:rPr lang="pt-BR" dirty="0" err="1" smtClean="0">
                <a:ea typeface="Times New Roman" panose="02020603050405020304" pitchFamily="18" charset="0"/>
              </a:rPr>
              <a:t>DeVera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err="1">
                <a:ea typeface="Times New Roman" panose="02020603050405020304" pitchFamily="18" charset="0"/>
              </a:rPr>
              <a:t>Varma</a:t>
            </a:r>
            <a:r>
              <a:rPr lang="pt-BR" dirty="0">
                <a:ea typeface="Times New Roman" panose="02020603050405020304" pitchFamily="18" charset="0"/>
              </a:rPr>
              <a:t> (1979</a:t>
            </a:r>
            <a:r>
              <a:rPr lang="pt-BR" dirty="0" smtClean="0">
                <a:ea typeface="Times New Roman" panose="02020603050405020304" pitchFamily="18" charset="0"/>
              </a:rPr>
              <a:t>)</a:t>
            </a:r>
          </a:p>
          <a:p>
            <a:r>
              <a:rPr lang="pt-BR" dirty="0" err="1" smtClean="0">
                <a:ea typeface="Times New Roman" panose="02020603050405020304" pitchFamily="18" charset="0"/>
              </a:rPr>
              <a:t>Chitra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err="1">
                <a:ea typeface="Times New Roman" panose="02020603050405020304" pitchFamily="18" charset="0"/>
              </a:rPr>
              <a:t>Govind</a:t>
            </a:r>
            <a:r>
              <a:rPr lang="pt-BR" dirty="0">
                <a:ea typeface="Times New Roman" panose="02020603050405020304" pitchFamily="18" charset="0"/>
              </a:rPr>
              <a:t> (1981</a:t>
            </a:r>
            <a:r>
              <a:rPr lang="pt-BR" dirty="0" smtClean="0">
                <a:ea typeface="Times New Roman" panose="02020603050405020304" pitchFamily="18" charset="0"/>
              </a:rPr>
              <a:t>)</a:t>
            </a:r>
          </a:p>
          <a:p>
            <a:r>
              <a:rPr lang="pt-BR" dirty="0" err="1" smtClean="0">
                <a:ea typeface="Times New Roman" panose="02020603050405020304" pitchFamily="18" charset="0"/>
              </a:rPr>
              <a:t>Kokossis</a:t>
            </a:r>
            <a:r>
              <a:rPr lang="pt-BR" dirty="0" smtClean="0">
                <a:ea typeface="Times New Roman" panose="02020603050405020304" pitchFamily="18" charset="0"/>
              </a:rPr>
              <a:t> </a:t>
            </a:r>
            <a:r>
              <a:rPr lang="pt-BR" dirty="0">
                <a:ea typeface="Times New Roman" panose="02020603050405020304" pitchFamily="18" charset="0"/>
              </a:rPr>
              <a:t>e </a:t>
            </a:r>
            <a:r>
              <a:rPr lang="pt-BR" dirty="0" err="1">
                <a:ea typeface="Times New Roman" panose="02020603050405020304" pitchFamily="18" charset="0"/>
              </a:rPr>
              <a:t>Floudas</a:t>
            </a:r>
            <a:r>
              <a:rPr lang="pt-BR" dirty="0">
                <a:ea typeface="Times New Roman" panose="02020603050405020304" pitchFamily="18" charset="0"/>
              </a:rPr>
              <a:t> (1990</a:t>
            </a:r>
            <a:r>
              <a:rPr lang="pt-BR" dirty="0" smtClean="0"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0136" y="4649854"/>
            <a:ext cx="1860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Vojtesek</a:t>
            </a:r>
            <a:r>
              <a:rPr lang="en-US" dirty="0" smtClean="0"/>
              <a:t> (2008)</a:t>
            </a:r>
          </a:p>
          <a:p>
            <a:r>
              <a:rPr lang="en-US" dirty="0" err="1" smtClean="0"/>
              <a:t>Magalhães</a:t>
            </a:r>
            <a:r>
              <a:rPr lang="en-US" dirty="0" smtClean="0"/>
              <a:t> (2010)</a:t>
            </a:r>
          </a:p>
          <a:p>
            <a:r>
              <a:rPr lang="en-US" dirty="0" err="1" smtClean="0"/>
              <a:t>Alvaristo</a:t>
            </a:r>
            <a:r>
              <a:rPr lang="en-US" dirty="0" smtClean="0"/>
              <a:t> (2014)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7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80522"/>
            <a:ext cx="914399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Modelagem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11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Reator</a:t>
            </a:r>
            <a:r>
              <a:rPr lang="en-US" sz="2800" dirty="0" smtClean="0"/>
              <a:t> PFR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139" y="1958196"/>
            <a:ext cx="6176820" cy="21078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2920" y="4333554"/>
            <a:ext cx="164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Vojtesek</a:t>
            </a:r>
            <a:r>
              <a:rPr lang="en-US" dirty="0" smtClean="0"/>
              <a:t> (2008)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220" y="5313602"/>
            <a:ext cx="54292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0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Modelo</a:t>
            </a:r>
            <a:r>
              <a:rPr lang="en-US" sz="2800" dirty="0" smtClean="0"/>
              <a:t> - </a:t>
            </a:r>
            <a:r>
              <a:rPr lang="en-US" sz="2800" dirty="0" err="1" smtClean="0"/>
              <a:t>Adaptado</a:t>
            </a:r>
            <a:r>
              <a:rPr lang="en-US" sz="2800" dirty="0" smtClean="0"/>
              <a:t> de </a:t>
            </a:r>
            <a:r>
              <a:rPr lang="en-US" sz="2800" dirty="0" err="1" smtClean="0"/>
              <a:t>Vojtesek</a:t>
            </a:r>
            <a:r>
              <a:rPr lang="en-US" sz="2800" dirty="0" smtClean="0"/>
              <a:t> (2008)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828035" y="1613660"/>
                <a:ext cx="3868238" cy="431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/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35" y="1613660"/>
                <a:ext cx="3868238" cy="431849"/>
              </a:xfrm>
              <a:prstGeom prst="rect">
                <a:avLst/>
              </a:prstGeom>
              <a:blipFill rotWithShape="0">
                <a:blip r:embed="rId2"/>
                <a:stretch>
                  <a:fillRect l="-158"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58047" y="2191789"/>
                <a:ext cx="412805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7" y="2191789"/>
                <a:ext cx="4128053" cy="555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758046" y="2692889"/>
                <a:ext cx="5488618" cy="633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6" y="2692889"/>
                <a:ext cx="5488618" cy="6330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758046" y="3251937"/>
                <a:ext cx="5680914" cy="613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𝑝𝑤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6" y="3251937"/>
                <a:ext cx="5680914" cy="6132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58046" y="3789169"/>
                <a:ext cx="4684167" cy="633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𝑇𝑐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𝑝𝑐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6" y="3789169"/>
                <a:ext cx="4684167" cy="6330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700050" y="4376772"/>
                <a:ext cx="2009076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0" y="4376772"/>
                <a:ext cx="2009076" cy="6613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35684" y="4988043"/>
                <a:ext cx="1092735" cy="558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684" y="4988043"/>
                <a:ext cx="1092735" cy="55803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832265" y="5549766"/>
                <a:ext cx="1846339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65" y="5549766"/>
                <a:ext cx="1846339" cy="47064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758046" y="5809242"/>
                <a:ext cx="3093732" cy="5883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=1,2,3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6" y="5809242"/>
                <a:ext cx="3093732" cy="58836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758046" y="6363831"/>
                <a:ext cx="3468450" cy="3745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46" y="6363831"/>
                <a:ext cx="3468450" cy="374590"/>
              </a:xfrm>
              <a:prstGeom prst="rect">
                <a:avLst/>
              </a:prstGeom>
              <a:blipFill rotWithShape="0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091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Contorno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744" y="2100531"/>
            <a:ext cx="2331720" cy="1363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2076" y="2100531"/>
            <a:ext cx="2400300" cy="14325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88521" y="4425351"/>
            <a:ext cx="8065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</a:t>
            </a:r>
            <a:r>
              <a:rPr lang="en-US" dirty="0" err="1" smtClean="0"/>
              <a:t>ponto</a:t>
            </a:r>
            <a:r>
              <a:rPr lang="en-US" dirty="0" smtClean="0"/>
              <a:t> de vista </a:t>
            </a:r>
            <a:r>
              <a:rPr lang="en-US" dirty="0" err="1" smtClean="0"/>
              <a:t>matemático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contorno</a:t>
            </a:r>
            <a:r>
              <a:rPr lang="en-US" dirty="0" smtClean="0"/>
              <a:t> de </a:t>
            </a:r>
            <a:r>
              <a:rPr lang="en-US" dirty="0" err="1" smtClean="0"/>
              <a:t>Dirichlet</a:t>
            </a:r>
            <a:r>
              <a:rPr lang="en-US" dirty="0" smtClean="0"/>
              <a:t>: O valor da </a:t>
            </a:r>
            <a:r>
              <a:rPr lang="en-US" dirty="0" err="1" smtClean="0"/>
              <a:t>função</a:t>
            </a:r>
            <a:r>
              <a:rPr lang="en-US" dirty="0" smtClean="0"/>
              <a:t> é dado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fronteira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contorno</a:t>
            </a:r>
            <a:r>
              <a:rPr lang="en-US" dirty="0" smtClean="0"/>
              <a:t> de Neumann: O valor da </a:t>
            </a:r>
            <a:r>
              <a:rPr lang="en-US" dirty="0" err="1" smtClean="0"/>
              <a:t>derivada</a:t>
            </a:r>
            <a:r>
              <a:rPr lang="en-US" dirty="0" smtClean="0"/>
              <a:t> é dado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fronteira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Contorno</a:t>
            </a:r>
            <a:r>
              <a:rPr lang="en-US" dirty="0" smtClean="0"/>
              <a:t> de Robin: </a:t>
            </a:r>
            <a:r>
              <a:rPr lang="en-US" dirty="0" err="1" smtClean="0"/>
              <a:t>Combinação</a:t>
            </a:r>
            <a:r>
              <a:rPr lang="en-US" dirty="0" smtClean="0"/>
              <a:t> das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01081" y="3822357"/>
            <a:ext cx="16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Roinimen</a:t>
            </a:r>
            <a:r>
              <a:rPr lang="pt-BR" dirty="0" smtClean="0"/>
              <a:t>, 2010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961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Danckwerts</a:t>
            </a:r>
            <a:r>
              <a:rPr lang="en-US" dirty="0" smtClean="0"/>
              <a:t> (1953)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Condição</a:t>
            </a:r>
            <a:r>
              <a:rPr lang="en-US" sz="1800" dirty="0" smtClean="0"/>
              <a:t> de Robin </a:t>
            </a:r>
            <a:r>
              <a:rPr lang="en-US" sz="1800" dirty="0" err="1" smtClean="0"/>
              <a:t>na</a:t>
            </a:r>
            <a:r>
              <a:rPr lang="en-US" sz="1800" dirty="0" smtClean="0"/>
              <a:t> entrada e Neumann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saída</a:t>
            </a: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99127"/>
            <a:ext cx="3109374" cy="882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639305"/>
            <a:ext cx="1381080" cy="7239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650" y="2378910"/>
            <a:ext cx="97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Entrada: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" y="332576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Saída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668" y="3695096"/>
            <a:ext cx="3661445" cy="2760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466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Condições</a:t>
            </a:r>
            <a:r>
              <a:rPr lang="en-US" sz="2800" dirty="0" smtClean="0"/>
              <a:t> de </a:t>
            </a:r>
            <a:r>
              <a:rPr lang="en-US" sz="2800" dirty="0" err="1" smtClean="0"/>
              <a:t>Contorno</a:t>
            </a:r>
            <a:r>
              <a:rPr lang="en-US" sz="2800" dirty="0" smtClean="0"/>
              <a:t> – </a:t>
            </a:r>
            <a:r>
              <a:rPr lang="en-US" sz="2800" dirty="0" err="1" smtClean="0"/>
              <a:t>Danckwarts</a:t>
            </a:r>
            <a:r>
              <a:rPr lang="en-US" sz="2800" dirty="0"/>
              <a:t> </a:t>
            </a:r>
            <a:r>
              <a:rPr lang="en-US" sz="2800" dirty="0" smtClean="0"/>
              <a:t>(1953)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14920" y="2779935"/>
                <a:ext cx="2004459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20" y="2779935"/>
                <a:ext cx="2004459" cy="526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14919" y="3281035"/>
                <a:ext cx="2049344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19" y="3281035"/>
                <a:ext cx="2049344" cy="526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714917" y="3758339"/>
                <a:ext cx="1931554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17" y="3758339"/>
                <a:ext cx="1931554" cy="526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14917" y="4246500"/>
                <a:ext cx="1912318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17" y="4246500"/>
                <a:ext cx="1912318" cy="526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5197" y="2232442"/>
            <a:ext cx="518091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Z =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89022" y="2232442"/>
            <a:ext cx="502061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Z = L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769335" y="2779935"/>
                <a:ext cx="1280607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335" y="2779935"/>
                <a:ext cx="1280607" cy="526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4769334" y="3281035"/>
                <a:ext cx="1296509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334" y="3281035"/>
                <a:ext cx="1296509" cy="526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769333" y="3758339"/>
                <a:ext cx="1255280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333" y="3758339"/>
                <a:ext cx="1255280" cy="526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769332" y="4246500"/>
                <a:ext cx="124566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332" y="4246500"/>
                <a:ext cx="1245662" cy="526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346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508</Words>
  <Application>Microsoft Office PowerPoint</Application>
  <PresentationFormat>Apresentação na tela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Office Theme</vt:lpstr>
      <vt:lpstr>Simulação da Reação de Van de Vusse em um Reator PFR através do Método da Colocação Ortogonal</vt:lpstr>
      <vt:lpstr>Slide 2</vt:lpstr>
      <vt:lpstr>Reação de Van de Vusse (Van de Vusse, 1966)</vt:lpstr>
      <vt:lpstr>Modelagem</vt:lpstr>
      <vt:lpstr>Reator PFR</vt:lpstr>
      <vt:lpstr>Modelo - Adaptado de Vojtesek (2008)</vt:lpstr>
      <vt:lpstr>Condições de Contorno</vt:lpstr>
      <vt:lpstr>Danckwerts (1953)</vt:lpstr>
      <vt:lpstr>Condições de Contorno – Danckwarts (1953)</vt:lpstr>
      <vt:lpstr>Condições Iniciais</vt:lpstr>
      <vt:lpstr>Adimensionamento na direção axial</vt:lpstr>
      <vt:lpstr>Condições de contorno - Danckwarts (1953)</vt:lpstr>
      <vt:lpstr>Metodologia</vt:lpstr>
      <vt:lpstr>Método da Colocação Ortogonal</vt:lpstr>
      <vt:lpstr>Resultados</vt:lpstr>
      <vt:lpstr>Perfis Dinâmicos</vt:lpstr>
      <vt:lpstr>Slide 17</vt:lpstr>
      <vt:lpstr>Slide 18</vt:lpstr>
      <vt:lpstr>Slide 19</vt:lpstr>
      <vt:lpstr>Perfis Dinâmicos</vt:lpstr>
      <vt:lpstr>Slide 21</vt:lpstr>
      <vt:lpstr>Perfis Estacionários</vt:lpstr>
      <vt:lpstr>Slide 23</vt:lpstr>
      <vt:lpstr>Slide 24</vt:lpstr>
      <vt:lpstr>Conclusões</vt:lpstr>
      <vt:lpstr>Referências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Simulação da Reação de Van de Vusse em um Reator Tubular através do Método da Aproximação Polinomial</dc:title>
  <dc:creator>Jonildo S Silva</dc:creator>
  <cp:lastModifiedBy>aula</cp:lastModifiedBy>
  <cp:revision>81</cp:revision>
  <dcterms:created xsi:type="dcterms:W3CDTF">2017-12-09T22:04:22Z</dcterms:created>
  <dcterms:modified xsi:type="dcterms:W3CDTF">2017-12-14T10:06:45Z</dcterms:modified>
</cp:coreProperties>
</file>