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8"/>
  </p:notesMasterIdLst>
  <p:sldIdLst>
    <p:sldId id="256" r:id="rId2"/>
    <p:sldId id="266" r:id="rId3"/>
    <p:sldId id="267" r:id="rId4"/>
    <p:sldId id="268" r:id="rId5"/>
    <p:sldId id="307" r:id="rId6"/>
    <p:sldId id="269" r:id="rId7"/>
    <p:sldId id="288" r:id="rId8"/>
    <p:sldId id="289" r:id="rId9"/>
    <p:sldId id="272" r:id="rId10"/>
    <p:sldId id="331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273" r:id="rId19"/>
    <p:sldId id="334" r:id="rId20"/>
    <p:sldId id="320" r:id="rId21"/>
    <p:sldId id="335" r:id="rId22"/>
    <p:sldId id="321" r:id="rId23"/>
    <p:sldId id="322" r:id="rId24"/>
    <p:sldId id="324" r:id="rId25"/>
    <p:sldId id="323" r:id="rId26"/>
    <p:sldId id="327" r:id="rId27"/>
    <p:sldId id="325" r:id="rId28"/>
    <p:sldId id="286" r:id="rId29"/>
    <p:sldId id="275" r:id="rId30"/>
    <p:sldId id="276" r:id="rId31"/>
    <p:sldId id="282" r:id="rId32"/>
    <p:sldId id="283" r:id="rId33"/>
    <p:sldId id="284" r:id="rId34"/>
    <p:sldId id="328" r:id="rId35"/>
    <p:sldId id="329" r:id="rId36"/>
    <p:sldId id="337" r:id="rId37"/>
    <p:sldId id="354" r:id="rId38"/>
    <p:sldId id="336" r:id="rId39"/>
    <p:sldId id="338" r:id="rId40"/>
    <p:sldId id="281" r:id="rId41"/>
    <p:sldId id="306" r:id="rId42"/>
    <p:sldId id="277" r:id="rId43"/>
    <p:sldId id="278" r:id="rId44"/>
    <p:sldId id="294" r:id="rId45"/>
    <p:sldId id="305" r:id="rId46"/>
    <p:sldId id="308" r:id="rId47"/>
    <p:sldId id="332" r:id="rId48"/>
    <p:sldId id="343" r:id="rId49"/>
    <p:sldId id="344" r:id="rId50"/>
    <p:sldId id="339" r:id="rId51"/>
    <p:sldId id="355" r:id="rId52"/>
    <p:sldId id="362" r:id="rId53"/>
    <p:sldId id="340" r:id="rId54"/>
    <p:sldId id="341" r:id="rId55"/>
    <p:sldId id="363" r:id="rId56"/>
    <p:sldId id="279" r:id="rId57"/>
    <p:sldId id="292" r:id="rId58"/>
    <p:sldId id="359" r:id="rId59"/>
    <p:sldId id="290" r:id="rId60"/>
    <p:sldId id="342" r:id="rId61"/>
    <p:sldId id="348" r:id="rId62"/>
    <p:sldId id="350" r:id="rId63"/>
    <p:sldId id="364" r:id="rId64"/>
    <p:sldId id="315" r:id="rId65"/>
    <p:sldId id="356" r:id="rId66"/>
    <p:sldId id="351" r:id="rId67"/>
    <p:sldId id="352" r:id="rId68"/>
    <p:sldId id="357" r:id="rId69"/>
    <p:sldId id="353" r:id="rId70"/>
    <p:sldId id="316" r:id="rId71"/>
    <p:sldId id="360" r:id="rId72"/>
    <p:sldId id="361" r:id="rId73"/>
    <p:sldId id="280" r:id="rId74"/>
    <p:sldId id="333" r:id="rId75"/>
    <p:sldId id="319" r:id="rId76"/>
    <p:sldId id="311" r:id="rId77"/>
    <p:sldId id="365" r:id="rId78"/>
    <p:sldId id="366" r:id="rId79"/>
    <p:sldId id="295" r:id="rId80"/>
    <p:sldId id="346" r:id="rId81"/>
    <p:sldId id="374" r:id="rId82"/>
    <p:sldId id="317" r:id="rId83"/>
    <p:sldId id="367" r:id="rId84"/>
    <p:sldId id="368" r:id="rId85"/>
    <p:sldId id="369" r:id="rId86"/>
    <p:sldId id="370" r:id="rId87"/>
    <p:sldId id="371" r:id="rId88"/>
    <p:sldId id="372" r:id="rId89"/>
    <p:sldId id="373" r:id="rId90"/>
    <p:sldId id="375" r:id="rId91"/>
    <p:sldId id="376" r:id="rId92"/>
    <p:sldId id="377" r:id="rId93"/>
    <p:sldId id="347" r:id="rId94"/>
    <p:sldId id="379" r:id="rId95"/>
    <p:sldId id="378" r:id="rId96"/>
    <p:sldId id="274" r:id="rId9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91B90DB-D1F9-447C-ABC0-C57150F5BBD6}">
          <p14:sldIdLst>
            <p14:sldId id="256"/>
            <p14:sldId id="266"/>
            <p14:sldId id="267"/>
            <p14:sldId id="268"/>
            <p14:sldId id="307"/>
            <p14:sldId id="269"/>
            <p14:sldId id="288"/>
            <p14:sldId id="289"/>
            <p14:sldId id="272"/>
            <p14:sldId id="331"/>
            <p14:sldId id="298"/>
            <p14:sldId id="299"/>
            <p14:sldId id="300"/>
            <p14:sldId id="301"/>
            <p14:sldId id="302"/>
            <p14:sldId id="303"/>
            <p14:sldId id="304"/>
            <p14:sldId id="273"/>
            <p14:sldId id="334"/>
            <p14:sldId id="320"/>
            <p14:sldId id="335"/>
            <p14:sldId id="321"/>
            <p14:sldId id="322"/>
            <p14:sldId id="324"/>
            <p14:sldId id="323"/>
            <p14:sldId id="327"/>
            <p14:sldId id="325"/>
            <p14:sldId id="286"/>
            <p14:sldId id="275"/>
            <p14:sldId id="276"/>
            <p14:sldId id="282"/>
            <p14:sldId id="283"/>
            <p14:sldId id="284"/>
            <p14:sldId id="328"/>
            <p14:sldId id="329"/>
            <p14:sldId id="337"/>
            <p14:sldId id="354"/>
            <p14:sldId id="336"/>
            <p14:sldId id="338"/>
            <p14:sldId id="281"/>
            <p14:sldId id="306"/>
            <p14:sldId id="277"/>
            <p14:sldId id="278"/>
            <p14:sldId id="294"/>
            <p14:sldId id="305"/>
            <p14:sldId id="308"/>
            <p14:sldId id="332"/>
            <p14:sldId id="343"/>
            <p14:sldId id="344"/>
            <p14:sldId id="339"/>
            <p14:sldId id="355"/>
            <p14:sldId id="362"/>
            <p14:sldId id="340"/>
            <p14:sldId id="341"/>
            <p14:sldId id="363"/>
            <p14:sldId id="279"/>
            <p14:sldId id="292"/>
            <p14:sldId id="359"/>
            <p14:sldId id="290"/>
            <p14:sldId id="342"/>
            <p14:sldId id="348"/>
            <p14:sldId id="350"/>
            <p14:sldId id="364"/>
            <p14:sldId id="315"/>
            <p14:sldId id="356"/>
            <p14:sldId id="351"/>
            <p14:sldId id="352"/>
            <p14:sldId id="357"/>
            <p14:sldId id="353"/>
            <p14:sldId id="316"/>
            <p14:sldId id="360"/>
            <p14:sldId id="361"/>
            <p14:sldId id="280"/>
            <p14:sldId id="333"/>
            <p14:sldId id="319"/>
            <p14:sldId id="311"/>
            <p14:sldId id="365"/>
            <p14:sldId id="366"/>
            <p14:sldId id="295"/>
            <p14:sldId id="346"/>
            <p14:sldId id="374"/>
            <p14:sldId id="317"/>
            <p14:sldId id="367"/>
            <p14:sldId id="368"/>
            <p14:sldId id="369"/>
            <p14:sldId id="370"/>
            <p14:sldId id="371"/>
            <p14:sldId id="372"/>
            <p14:sldId id="373"/>
            <p14:sldId id="375"/>
            <p14:sldId id="376"/>
            <p14:sldId id="377"/>
            <p14:sldId id="347"/>
            <p14:sldId id="379"/>
            <p14:sldId id="378"/>
            <p14:sldId id="27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94662" autoAdjust="0"/>
  </p:normalViewPr>
  <p:slideViewPr>
    <p:cSldViewPr>
      <p:cViewPr varScale="1">
        <p:scale>
          <a:sx n="70" d="100"/>
          <a:sy n="70" d="100"/>
        </p:scale>
        <p:origin x="-7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4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90"/>
    </p:cViewPr>
  </p:sorterViewPr>
  <p:notesViewPr>
    <p:cSldViewPr>
      <p:cViewPr varScale="1">
        <p:scale>
          <a:sx n="52" d="100"/>
          <a:sy n="52" d="100"/>
        </p:scale>
        <p:origin x="-7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C7035-B9E6-4A42-B1C0-31E147DE17E8}" type="datetimeFigureOut">
              <a:rPr lang="pt-BR" smtClean="0"/>
              <a:t>10/09/2015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753D8-ECF6-4B07-973D-147C0763A58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50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Vantagem</a:t>
            </a:r>
            <a:r>
              <a:rPr lang="en-US" dirty="0" smtClean="0"/>
              <a:t>:  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pessoa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precisa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preocupar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montar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sistema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formato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específico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cada</a:t>
            </a:r>
            <a:r>
              <a:rPr lang="en-US" baseline="0" dirty="0" smtClean="0"/>
              <a:t> solver </a:t>
            </a:r>
            <a:r>
              <a:rPr lang="en-US" baseline="0" dirty="0" err="1" smtClean="0"/>
              <a:t>comercial</a:t>
            </a:r>
            <a:r>
              <a:rPr lang="en-US" baseline="0" dirty="0" smtClean="0"/>
              <a:t>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753D8-ECF6-4B07-973D-147C0763A58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80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753D8-ECF6-4B07-973D-147C0763A58D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284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decompõe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problema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vários</a:t>
            </a:r>
            <a:r>
              <a:rPr lang="en-US" baseline="0" dirty="0" smtClean="0"/>
              <a:t> QP? </a:t>
            </a:r>
            <a:r>
              <a:rPr lang="en-US" baseline="0" dirty="0" smtClean="0">
                <a:sym typeface="Wingdings" pitchFamily="2" charset="2"/>
              </a:rPr>
              <a:t> </a:t>
            </a:r>
            <a:r>
              <a:rPr lang="en-US" baseline="0" dirty="0" err="1" smtClean="0">
                <a:sym typeface="Wingdings" pitchFamily="2" charset="2"/>
              </a:rPr>
              <a:t>Pois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problemas</a:t>
            </a:r>
            <a:r>
              <a:rPr lang="en-US" baseline="0" dirty="0" smtClean="0">
                <a:sym typeface="Wingdings" pitchFamily="2" charset="2"/>
              </a:rPr>
              <a:t> QP </a:t>
            </a:r>
            <a:r>
              <a:rPr lang="en-US" baseline="0" dirty="0" err="1" smtClean="0">
                <a:sym typeface="Wingdings" pitchFamily="2" charset="2"/>
              </a:rPr>
              <a:t>possuem</a:t>
            </a:r>
            <a:r>
              <a:rPr lang="en-US" baseline="0" dirty="0" smtClean="0">
                <a:sym typeface="Wingdings" pitchFamily="2" charset="2"/>
              </a:rPr>
              <a:t> solvers </a:t>
            </a:r>
            <a:r>
              <a:rPr lang="en-US" baseline="0" dirty="0" err="1" smtClean="0">
                <a:sym typeface="Wingdings" pitchFamily="2" charset="2"/>
              </a:rPr>
              <a:t>robustos</a:t>
            </a:r>
            <a:r>
              <a:rPr lang="en-US" baseline="0" dirty="0" smtClean="0">
                <a:sym typeface="Wingdings" pitchFamily="2" charset="2"/>
              </a:rPr>
              <a:t>, </a:t>
            </a:r>
            <a:r>
              <a:rPr lang="en-US" baseline="0" dirty="0" err="1" smtClean="0">
                <a:sym typeface="Wingdings" pitchFamily="2" charset="2"/>
              </a:rPr>
              <a:t>eficientes</a:t>
            </a:r>
            <a:r>
              <a:rPr lang="en-US" baseline="0" dirty="0" smtClean="0">
                <a:sym typeface="Wingdings" pitchFamily="2" charset="2"/>
              </a:rPr>
              <a:t> e de </a:t>
            </a:r>
            <a:r>
              <a:rPr lang="en-US" baseline="0" dirty="0" err="1" smtClean="0">
                <a:sym typeface="Wingdings" pitchFamily="2" charset="2"/>
              </a:rPr>
              <a:t>convergência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garantida</a:t>
            </a:r>
            <a:r>
              <a:rPr lang="en-US" baseline="0" dirty="0" smtClean="0">
                <a:sym typeface="Wingdings" pitchFamily="2" charset="2"/>
              </a:rPr>
              <a:t>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753D8-ECF6-4B07-973D-147C0763A58D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436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decompõe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problema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vários</a:t>
            </a:r>
            <a:r>
              <a:rPr lang="en-US" baseline="0" dirty="0" smtClean="0"/>
              <a:t> QP? </a:t>
            </a:r>
            <a:r>
              <a:rPr lang="en-US" baseline="0" dirty="0" smtClean="0">
                <a:sym typeface="Wingdings" pitchFamily="2" charset="2"/>
              </a:rPr>
              <a:t> </a:t>
            </a:r>
            <a:r>
              <a:rPr lang="en-US" baseline="0" dirty="0" err="1" smtClean="0">
                <a:sym typeface="Wingdings" pitchFamily="2" charset="2"/>
              </a:rPr>
              <a:t>Pois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problemas</a:t>
            </a:r>
            <a:r>
              <a:rPr lang="en-US" baseline="0" dirty="0" smtClean="0">
                <a:sym typeface="Wingdings" pitchFamily="2" charset="2"/>
              </a:rPr>
              <a:t> QP </a:t>
            </a:r>
            <a:r>
              <a:rPr lang="en-US" baseline="0" dirty="0" err="1" smtClean="0">
                <a:sym typeface="Wingdings" pitchFamily="2" charset="2"/>
              </a:rPr>
              <a:t>possuem</a:t>
            </a:r>
            <a:r>
              <a:rPr lang="en-US" baseline="0" dirty="0" smtClean="0">
                <a:sym typeface="Wingdings" pitchFamily="2" charset="2"/>
              </a:rPr>
              <a:t> solvers </a:t>
            </a:r>
            <a:r>
              <a:rPr lang="en-US" baseline="0" dirty="0" err="1" smtClean="0">
                <a:sym typeface="Wingdings" pitchFamily="2" charset="2"/>
              </a:rPr>
              <a:t>robustos</a:t>
            </a:r>
            <a:r>
              <a:rPr lang="en-US" baseline="0" dirty="0" smtClean="0">
                <a:sym typeface="Wingdings" pitchFamily="2" charset="2"/>
              </a:rPr>
              <a:t>, </a:t>
            </a:r>
            <a:r>
              <a:rPr lang="en-US" baseline="0" dirty="0" err="1" smtClean="0">
                <a:sym typeface="Wingdings" pitchFamily="2" charset="2"/>
              </a:rPr>
              <a:t>eficientes</a:t>
            </a:r>
            <a:r>
              <a:rPr lang="en-US" baseline="0" dirty="0" smtClean="0">
                <a:sym typeface="Wingdings" pitchFamily="2" charset="2"/>
              </a:rPr>
              <a:t> e de </a:t>
            </a:r>
            <a:r>
              <a:rPr lang="en-US" baseline="0" dirty="0" err="1" smtClean="0">
                <a:sym typeface="Wingdings" pitchFamily="2" charset="2"/>
              </a:rPr>
              <a:t>convergência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garantida</a:t>
            </a:r>
            <a:r>
              <a:rPr lang="en-US" baseline="0" dirty="0" smtClean="0">
                <a:sym typeface="Wingdings" pitchFamily="2" charset="2"/>
              </a:rPr>
              <a:t>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753D8-ECF6-4B07-973D-147C0763A58D}" type="slidenum">
              <a:rPr lang="pt-BR" smtClean="0"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436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753D8-ECF6-4B07-973D-147C0763A58D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507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753D8-ECF6-4B07-973D-147C0763A58D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180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753D8-ECF6-4B07-973D-147C0763A58D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180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753D8-ECF6-4B07-973D-147C0763A58D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180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753D8-ECF6-4B07-973D-147C0763A58D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847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753D8-ECF6-4B07-973D-147C0763A58D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847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753D8-ECF6-4B07-973D-147C0763A58D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847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753D8-ECF6-4B07-973D-147C0763A58D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59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44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054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09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pt-BR"/>
            </a:lvl1pPr>
          </a:lstStyle>
          <a:p>
            <a:pPr lvl="0"/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9251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‹#›</a:t>
            </a:fld>
            <a:endParaRPr lang="pt-BR"/>
          </a:p>
        </p:txBody>
      </p:sp>
      <p:sp>
        <p:nvSpPr>
          <p:cNvPr id="9" name="Rectangle 8"/>
          <p:cNvSpPr/>
          <p:nvPr userDrawn="1"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 userDrawn="1"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</a:t>
            </a:r>
            <a:r>
              <a:rPr lang="en-US" sz="1600" dirty="0" smtClean="0">
                <a:solidFill>
                  <a:schemeClr val="tx1"/>
                </a:solidFill>
              </a:rPr>
              <a:t>MINLP]</a:t>
            </a: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06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766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20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10/09/2015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35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59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10/09/2015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96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44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10/09/2015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57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10/09/2015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93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104" y="-1141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2636912"/>
            <a:ext cx="5526360" cy="163087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noProof="0" dirty="0" smtClean="0"/>
              <a:t>INTRODUÇÃO AO AMBIENTE </a:t>
            </a:r>
            <a:r>
              <a:rPr lang="pt-BR" noProof="0" dirty="0" smtClean="0">
                <a:solidFill>
                  <a:srgbClr val="00B050"/>
                </a:solidFill>
              </a:rPr>
              <a:t>GAMS</a:t>
            </a:r>
            <a:endParaRPr lang="pt-BR" noProof="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428" y="4653136"/>
            <a:ext cx="3603105" cy="803852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Ambiente para modelagem e otimização</a:t>
            </a:r>
            <a:endParaRPr lang="pt-BR" dirty="0"/>
          </a:p>
        </p:txBody>
      </p:sp>
      <p:pic>
        <p:nvPicPr>
          <p:cNvPr id="4098" name="Picture 2" descr="http://meetings2.informs.org/sanfrancisco2014/Images/Ga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36712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12" descr="LogoLADES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400" y="638691"/>
            <a:ext cx="4289832" cy="163818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488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pt-BR" smtClean="0"/>
              <a:t>ESTRUTURA DO MODELO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ESTRUTURA DO MODELO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 smtClean="0"/>
              <a:t>Estruturas</a:t>
            </a:r>
            <a:r>
              <a:rPr lang="pt-BR" dirty="0" smtClean="0"/>
              <a:t>:</a:t>
            </a:r>
          </a:p>
          <a:p>
            <a:pPr algn="just"/>
            <a:endParaRPr lang="pt-BR" sz="1400" dirty="0" smtClean="0"/>
          </a:p>
          <a:p>
            <a:pPr marL="684213" algn="just"/>
            <a:r>
              <a:rPr lang="pt-BR" sz="2800" dirty="0" smtClean="0"/>
              <a:t>Conjuntos (Sets)</a:t>
            </a:r>
          </a:p>
          <a:p>
            <a:pPr marL="684213" algn="just"/>
            <a:r>
              <a:rPr lang="pt-BR" sz="2800" dirty="0" smtClean="0"/>
              <a:t>Dados (constantes e parâmetros)</a:t>
            </a:r>
          </a:p>
          <a:p>
            <a:pPr marL="684213" algn="just"/>
            <a:r>
              <a:rPr lang="pt-BR" sz="2800" dirty="0" smtClean="0"/>
              <a:t>Variáveis</a:t>
            </a:r>
          </a:p>
          <a:p>
            <a:pPr marL="684213" algn="just"/>
            <a:r>
              <a:rPr lang="pt-BR" sz="2800" dirty="0" smtClean="0"/>
              <a:t>Equações</a:t>
            </a:r>
          </a:p>
          <a:p>
            <a:pPr marL="684213" algn="just"/>
            <a:r>
              <a:rPr lang="pt-BR" sz="2800" dirty="0" smtClean="0"/>
              <a:t>Modelos</a:t>
            </a:r>
          </a:p>
          <a:p>
            <a:pPr marL="684213" algn="just"/>
            <a:r>
              <a:rPr lang="pt-BR" sz="2800" dirty="0" err="1" smtClean="0"/>
              <a:t>Solvers</a:t>
            </a:r>
            <a:endParaRPr lang="pt-B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4719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pt-BR" smtClean="0"/>
              <a:t>ESTRUTURA DO MODELO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ESTRUTURA DO MODELO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Sets (Conjuntos)</a:t>
            </a:r>
          </a:p>
          <a:p>
            <a:pPr lvl="1" algn="just">
              <a:buFontTx/>
              <a:buChar char="-"/>
            </a:pPr>
            <a:r>
              <a:rPr lang="pt-BR" sz="2400" dirty="0" smtClean="0"/>
              <a:t>Possibilitam a indexação de variáveis</a:t>
            </a:r>
          </a:p>
          <a:p>
            <a:pPr lvl="1" algn="just">
              <a:buFontTx/>
              <a:buChar char="-"/>
            </a:pPr>
            <a:r>
              <a:rPr lang="pt-BR" sz="2400" dirty="0" smtClean="0"/>
              <a:t>Úteis para representar sistemas complexos</a:t>
            </a:r>
          </a:p>
          <a:p>
            <a:pPr lvl="1" algn="just">
              <a:buFontTx/>
              <a:buChar char="-"/>
            </a:pPr>
            <a:r>
              <a:rPr lang="pt-BR" sz="2400" dirty="0" smtClean="0"/>
              <a:t>Índices </a:t>
            </a:r>
            <a:r>
              <a:rPr lang="pt-BR" sz="2400" u="sng" dirty="0" smtClean="0"/>
              <a:t>equivalem ao número de linhas ou colunas de matrizes</a:t>
            </a:r>
            <a:r>
              <a:rPr lang="pt-BR" sz="2400" dirty="0" smtClean="0"/>
              <a:t> ou vetores do problema.</a:t>
            </a:r>
            <a:endParaRPr lang="pt-BR" dirty="0" smtClean="0"/>
          </a:p>
          <a:p>
            <a:pPr lvl="1" algn="just">
              <a:buFontTx/>
              <a:buChar char="-"/>
            </a:pPr>
            <a:endParaRPr lang="pt-BR" sz="2400" noProof="0" dirty="0" smtClean="0"/>
          </a:p>
          <a:p>
            <a:pPr marL="57150" indent="0" algn="just">
              <a:buNone/>
            </a:pPr>
            <a:r>
              <a:rPr lang="pt-BR" sz="2400" b="1" dirty="0" smtClean="0"/>
              <a:t>Exemplo: </a:t>
            </a:r>
            <a:r>
              <a:rPr lang="pt-BR" sz="2400" dirty="0" smtClean="0"/>
              <a:t>conjunto [i1,i2,i3,i4,i5]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660" y="5009710"/>
            <a:ext cx="5014644" cy="78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pt-BR" smtClean="0"/>
              <a:t>ESTRUTURA DO MODELO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ESTRUTURA DO MODELO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39342"/>
            <a:ext cx="6491064" cy="853554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Data </a:t>
            </a:r>
            <a:r>
              <a:rPr lang="pt-BR" sz="2400" dirty="0" smtClean="0"/>
              <a:t>(3 tipos de dados):</a:t>
            </a:r>
          </a:p>
          <a:p>
            <a:pPr marL="0" indent="0" algn="just">
              <a:buNone/>
            </a:pPr>
            <a:endParaRPr lang="pt-BR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258263" y="289672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ou</a:t>
            </a:r>
            <a:endParaRPr lang="pt-B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999" y="2906013"/>
            <a:ext cx="1999432" cy="381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359" y="2812872"/>
            <a:ext cx="1368152" cy="66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154" y="4005064"/>
            <a:ext cx="4433294" cy="40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85184"/>
            <a:ext cx="316367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11975"/>
            <a:ext cx="1522824" cy="33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88" y="2394086"/>
            <a:ext cx="63028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pt-BR" sz="2400" b="1" dirty="0"/>
              <a:t>Escalares</a:t>
            </a:r>
            <a:r>
              <a:rPr lang="pt-BR" sz="2400" dirty="0"/>
              <a:t>: número fixo (sem índices):</a:t>
            </a:r>
          </a:p>
          <a:p>
            <a:pPr lvl="2" algn="ctr">
              <a:buFontTx/>
              <a:buChar char="-"/>
            </a:pPr>
            <a:endParaRPr lang="pt-BR" sz="2400" dirty="0"/>
          </a:p>
          <a:p>
            <a:pPr lvl="2" algn="ctr">
              <a:buFontTx/>
              <a:buChar char="-"/>
            </a:pPr>
            <a:endParaRPr lang="pt-BR" sz="2400" dirty="0" smtClean="0"/>
          </a:p>
          <a:p>
            <a:pPr lvl="2" algn="ctr"/>
            <a:r>
              <a:rPr lang="pt-BR" sz="2400" b="1" dirty="0" smtClean="0"/>
              <a:t>Parâmetros</a:t>
            </a:r>
            <a:r>
              <a:rPr lang="pt-BR" sz="2400" dirty="0"/>
              <a:t>: vetor de números fixos:</a:t>
            </a:r>
          </a:p>
          <a:p>
            <a:pPr lvl="2" algn="ctr">
              <a:buFontTx/>
              <a:buChar char="-"/>
            </a:pPr>
            <a:endParaRPr lang="pt-BR" sz="2400" dirty="0"/>
          </a:p>
          <a:p>
            <a:pPr lvl="2" algn="ctr"/>
            <a:endParaRPr lang="pt-BR" sz="2400" b="1" dirty="0" smtClean="0"/>
          </a:p>
          <a:p>
            <a:pPr lvl="2" algn="ctr"/>
            <a:r>
              <a:rPr lang="pt-BR" sz="2400" b="1" dirty="0" smtClean="0"/>
              <a:t>Tabelas</a:t>
            </a:r>
            <a:r>
              <a:rPr lang="pt-BR" sz="2400" dirty="0"/>
              <a:t>: matriz de números fixos:</a:t>
            </a:r>
          </a:p>
          <a:p>
            <a:pPr lvl="1" algn="ctr">
              <a:buFontTx/>
              <a:buChar char="-"/>
            </a:pPr>
            <a:endParaRPr lang="pt-BR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409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pt-BR" smtClean="0"/>
              <a:t>ESTRUTURA DO MODELO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ESTRUTURA DO MODELO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r>
              <a:rPr lang="pt-BR" b="1" dirty="0" smtClean="0"/>
              <a:t>Variables</a:t>
            </a:r>
          </a:p>
          <a:p>
            <a:pPr lvl="1">
              <a:buFontTx/>
              <a:buChar char="-"/>
            </a:pPr>
            <a:r>
              <a:rPr lang="pt-BR" sz="2400" dirty="0" smtClean="0"/>
              <a:t>Declaração de variáveis: nome, domínio e descrição</a:t>
            </a:r>
          </a:p>
          <a:p>
            <a:pPr lvl="1">
              <a:buFontTx/>
              <a:buChar char="-"/>
            </a:pPr>
            <a:r>
              <a:rPr lang="pt-BR" sz="2400" dirty="0" smtClean="0"/>
              <a:t>Características importantes: limites inferior e superior, chute inicial (</a:t>
            </a:r>
            <a:r>
              <a:rPr lang="pt-BR" sz="2400" i="1" dirty="0" smtClean="0"/>
              <a:t>Elementos da Ling.</a:t>
            </a:r>
            <a:r>
              <a:rPr lang="pt-BR" sz="2400" dirty="0" smtClean="0"/>
              <a:t>)</a:t>
            </a:r>
          </a:p>
          <a:p>
            <a:pPr lvl="1">
              <a:buFontTx/>
              <a:buChar char="-"/>
            </a:pPr>
            <a:r>
              <a:rPr lang="pt-BR" sz="2400" dirty="0" smtClean="0"/>
              <a:t>Ex:</a:t>
            </a:r>
          </a:p>
          <a:p>
            <a:pPr lvl="1">
              <a:buFontTx/>
              <a:buChar char="-"/>
            </a:pPr>
            <a:endParaRPr lang="pt-BR" noProof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558" y="4691324"/>
            <a:ext cx="6617761" cy="1690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3882057"/>
            <a:ext cx="4464496" cy="64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5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pt-BR" dirty="0" smtClean="0"/>
              <a:t>ESTRUTURA DO MODELO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51261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ESTRUTURA DO MODELO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Equations</a:t>
            </a:r>
          </a:p>
          <a:p>
            <a:pPr lvl="1" algn="just">
              <a:buFontTx/>
              <a:buChar char="-"/>
            </a:pPr>
            <a:r>
              <a:rPr lang="pt-BR" dirty="0" smtClean="0"/>
              <a:t>Restrições e Função Objetivo</a:t>
            </a:r>
          </a:p>
          <a:p>
            <a:pPr lvl="1" algn="just">
              <a:buFontTx/>
              <a:buChar char="-"/>
            </a:pPr>
            <a:r>
              <a:rPr lang="pt-BR" dirty="0" smtClean="0"/>
              <a:t>Declaração:</a:t>
            </a:r>
          </a:p>
          <a:p>
            <a:pPr lvl="1" algn="just">
              <a:buFontTx/>
              <a:buChar char="-"/>
            </a:pPr>
            <a:endParaRPr lang="pt-BR" dirty="0" smtClean="0"/>
          </a:p>
          <a:p>
            <a:pPr lvl="1" algn="just">
              <a:buFontTx/>
              <a:buChar char="-"/>
            </a:pPr>
            <a:r>
              <a:rPr lang="pt-BR" dirty="0" smtClean="0"/>
              <a:t>Definição: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7784" y="4870901"/>
            <a:ext cx="1040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Nome da</a:t>
            </a:r>
          </a:p>
          <a:p>
            <a:pPr algn="ctr"/>
            <a:r>
              <a:rPr lang="en-US" dirty="0" err="1" smtClean="0"/>
              <a:t>Equação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619" y="4358069"/>
            <a:ext cx="5423829" cy="25355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129963" y="5158933"/>
            <a:ext cx="946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Símbolo</a:t>
            </a:r>
            <a:endParaRPr lang="en-US" dirty="0" smtClean="0"/>
          </a:p>
          <a:p>
            <a:pPr algn="ctr"/>
            <a:r>
              <a:rPr lang="en-US" dirty="0" smtClean="0"/>
              <a:t>“..”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77686" y="5014917"/>
            <a:ext cx="109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Operador</a:t>
            </a:r>
            <a:endParaRPr lang="en-US" dirty="0"/>
          </a:p>
          <a:p>
            <a:pPr algn="ctr"/>
            <a:r>
              <a:rPr lang="en-US" dirty="0" err="1" smtClean="0"/>
              <a:t>relacional</a:t>
            </a:r>
            <a:endParaRPr lang="en-US" dirty="0" smtClean="0"/>
          </a:p>
        </p:txBody>
      </p:sp>
      <p:cxnSp>
        <p:nvCxnSpPr>
          <p:cNvPr id="9" name="Straight Arrow Connector 8"/>
          <p:cNvCxnSpPr>
            <a:stCxn id="6" idx="0"/>
          </p:cNvCxnSpPr>
          <p:nvPr/>
        </p:nvCxnSpPr>
        <p:spPr>
          <a:xfrm flipV="1">
            <a:off x="3148119" y="4626044"/>
            <a:ext cx="288543" cy="2448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0" idx="0"/>
          </p:cNvCxnSpPr>
          <p:nvPr/>
        </p:nvCxnSpPr>
        <p:spPr>
          <a:xfrm flipH="1" flipV="1">
            <a:off x="4603009" y="4626044"/>
            <a:ext cx="1" cy="5328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0"/>
          </p:cNvCxnSpPr>
          <p:nvPr/>
        </p:nvCxnSpPr>
        <p:spPr>
          <a:xfrm flipH="1" flipV="1">
            <a:off x="5892534" y="4618657"/>
            <a:ext cx="434437" cy="3962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39752" y="5807005"/>
            <a:ext cx="6397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err="1" smtClean="0"/>
              <a:t>Equações</a:t>
            </a:r>
            <a:r>
              <a:rPr lang="en-US" dirty="0" smtClean="0"/>
              <a:t> </a:t>
            </a:r>
            <a:r>
              <a:rPr lang="en-US" dirty="0" err="1" smtClean="0"/>
              <a:t>utilizam</a:t>
            </a:r>
            <a:r>
              <a:rPr lang="en-US" dirty="0" smtClean="0"/>
              <a:t> </a:t>
            </a:r>
            <a:r>
              <a:rPr lang="en-US" dirty="0" err="1" smtClean="0"/>
              <a:t>operadores</a:t>
            </a:r>
            <a:r>
              <a:rPr lang="en-US" dirty="0" smtClean="0"/>
              <a:t> e </a:t>
            </a:r>
            <a:r>
              <a:rPr lang="en-US" dirty="0" err="1" smtClean="0"/>
              <a:t>funções</a:t>
            </a:r>
            <a:r>
              <a:rPr lang="en-US" dirty="0" smtClean="0"/>
              <a:t> </a:t>
            </a:r>
            <a:r>
              <a:rPr lang="en-US" dirty="0" err="1" smtClean="0"/>
              <a:t>próprias</a:t>
            </a:r>
            <a:r>
              <a:rPr lang="en-US" dirty="0" smtClean="0"/>
              <a:t> do GAMS, </a:t>
            </a:r>
          </a:p>
          <a:p>
            <a:r>
              <a:rPr lang="en-US" dirty="0" err="1"/>
              <a:t>o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serão</a:t>
            </a:r>
            <a:r>
              <a:rPr lang="en-US" dirty="0" smtClean="0"/>
              <a:t> </a:t>
            </a:r>
            <a:r>
              <a:rPr lang="en-US" dirty="0" err="1" smtClean="0"/>
              <a:t>apresentados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seção</a:t>
            </a:r>
            <a:r>
              <a:rPr lang="en-US" dirty="0" smtClean="0"/>
              <a:t> de </a:t>
            </a:r>
            <a:r>
              <a:rPr lang="en-US" i="1" dirty="0" err="1" smtClean="0"/>
              <a:t>Elementos</a:t>
            </a:r>
            <a:r>
              <a:rPr lang="en-US" i="1" dirty="0" smtClean="0"/>
              <a:t> da </a:t>
            </a:r>
            <a:r>
              <a:rPr lang="en-US" i="1" dirty="0" err="1" smtClean="0"/>
              <a:t>Linguagem</a:t>
            </a:r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744" y="3282087"/>
            <a:ext cx="4878656" cy="2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pt-BR" smtClean="0"/>
              <a:t>ESTRUTURA DO MODELO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ESTRUTURA DO MODELO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556792"/>
            <a:ext cx="6491064" cy="4525963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Model</a:t>
            </a:r>
          </a:p>
          <a:p>
            <a:pPr lvl="1" algn="just">
              <a:buFontTx/>
              <a:buChar char="-"/>
            </a:pPr>
            <a:r>
              <a:rPr lang="pt-BR" dirty="0" smtClean="0"/>
              <a:t>Agrupam as equações a serem resolvidas</a:t>
            </a:r>
          </a:p>
          <a:p>
            <a:pPr lvl="1" algn="just">
              <a:buFontTx/>
              <a:buChar char="-"/>
            </a:pPr>
            <a:r>
              <a:rPr lang="pt-BR" dirty="0" smtClean="0"/>
              <a:t>Útil para relaxação do problema:</a:t>
            </a:r>
          </a:p>
          <a:p>
            <a:pPr lvl="2" algn="just">
              <a:buFontTx/>
              <a:buChar char="-"/>
            </a:pPr>
            <a:r>
              <a:rPr lang="pt-BR" dirty="0"/>
              <a:t>Resolve um problema simplificado ou com menos restrições e utiliza a sua solução como ponto inicial para o problema rigoroso</a:t>
            </a:r>
          </a:p>
          <a:p>
            <a:pPr lvl="1" algn="just">
              <a:buFontTx/>
              <a:buChar char="-"/>
            </a:pPr>
            <a:r>
              <a:rPr lang="pt-BR" dirty="0" smtClean="0"/>
              <a:t>Exemplo:</a:t>
            </a:r>
            <a:endParaRPr lang="pt-BR" noProof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5746903"/>
            <a:ext cx="6840760" cy="63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9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pt-BR" smtClean="0"/>
              <a:t>ESTRUTURA DO MODELO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ESTRUTURA DO MODELO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r>
              <a:rPr lang="pt-BR" b="1" dirty="0" smtClean="0"/>
              <a:t>Solve</a:t>
            </a:r>
          </a:p>
          <a:p>
            <a:pPr lvl="1">
              <a:buFontTx/>
              <a:buChar char="-"/>
            </a:pPr>
            <a:r>
              <a:rPr lang="pt-BR" dirty="0" smtClean="0"/>
              <a:t>Especificar 3 elementos:</a:t>
            </a:r>
          </a:p>
          <a:p>
            <a:pPr lvl="2">
              <a:buFontTx/>
              <a:buChar char="-"/>
            </a:pPr>
            <a:r>
              <a:rPr lang="pt-BR" dirty="0" smtClean="0"/>
              <a:t>Modelo (conjunto de equações) a ser resolvido</a:t>
            </a:r>
          </a:p>
          <a:p>
            <a:pPr lvl="2">
              <a:buFontTx/>
              <a:buChar char="-"/>
            </a:pPr>
            <a:r>
              <a:rPr lang="pt-BR" dirty="0" smtClean="0"/>
              <a:t>Variável a ser minimizada ou maximizada</a:t>
            </a:r>
          </a:p>
          <a:p>
            <a:pPr lvl="2">
              <a:buFontTx/>
              <a:buChar char="-"/>
            </a:pPr>
            <a:r>
              <a:rPr lang="pt-BR" dirty="0" smtClean="0"/>
              <a:t>Tipo de problema (ex: LP, NLP, etc.)</a:t>
            </a:r>
          </a:p>
          <a:p>
            <a:pPr lvl="1">
              <a:buFontTx/>
              <a:buChar char="-"/>
            </a:pPr>
            <a:r>
              <a:rPr lang="pt-BR" dirty="0" smtClean="0"/>
              <a:t>Exemplo:</a:t>
            </a:r>
          </a:p>
          <a:p>
            <a:pPr lvl="1">
              <a:buFontTx/>
              <a:buChar char="-"/>
            </a:pPr>
            <a:endParaRPr lang="pt-BR" dirty="0"/>
          </a:p>
          <a:p>
            <a:pPr lvl="1">
              <a:buFontTx/>
              <a:buChar char="-"/>
            </a:pPr>
            <a:r>
              <a:rPr lang="pt-BR" dirty="0" smtClean="0"/>
              <a:t>Selecionando o solver: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6021288"/>
            <a:ext cx="3096344" cy="3274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4941168"/>
            <a:ext cx="6054597" cy="33555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355976" y="5207902"/>
            <a:ext cx="79208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68144" y="5229200"/>
            <a:ext cx="1403234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18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pt-BR" smtClean="0"/>
              <a:t>ESTRUTURA DO MODELO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ESTRUTURA DO MODELO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1"/>
            <a:ext cx="6491064" cy="79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/>
              <a:t>Recapitulando</a:t>
            </a:r>
            <a:r>
              <a:rPr lang="pt-BR" dirty="0" smtClean="0"/>
              <a:t>:</a:t>
            </a:r>
            <a:endParaRPr lang="pt-BR" noProof="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800200" y="2204864"/>
            <a:ext cx="680424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450850">
              <a:tabLst>
                <a:tab pos="2174875" algn="l"/>
              </a:tabLst>
            </a:pPr>
            <a:r>
              <a:rPr lang="pt-BR" sz="2400" b="1" dirty="0" smtClean="0"/>
              <a:t>Divisão do Modelo</a:t>
            </a:r>
            <a:r>
              <a:rPr lang="pt-BR" sz="2400" dirty="0" smtClean="0"/>
              <a:t>:</a:t>
            </a:r>
          </a:p>
          <a:p>
            <a:pPr marL="914400" indent="-450850" algn="ctr">
              <a:tabLst>
                <a:tab pos="2174875" algn="l"/>
              </a:tabLst>
            </a:pPr>
            <a:endParaRPr lang="pt-BR" sz="2400" dirty="0"/>
          </a:p>
          <a:p>
            <a:pPr marL="914400" lvl="1" indent="-450850" algn="just">
              <a:buFont typeface="Wingdings" pitchFamily="2" charset="2"/>
              <a:buChar char="§"/>
            </a:pPr>
            <a:r>
              <a:rPr lang="pt-BR" sz="2400" u="sng" dirty="0">
                <a:uFill>
                  <a:solidFill>
                    <a:srgbClr val="FF0000"/>
                  </a:solidFill>
                </a:uFill>
              </a:rPr>
              <a:t>Conjuntos</a:t>
            </a:r>
            <a:r>
              <a:rPr lang="pt-BR" sz="2400" dirty="0" smtClean="0"/>
              <a:t> </a:t>
            </a:r>
            <a:r>
              <a:rPr lang="pt-BR" sz="2400" dirty="0"/>
              <a:t>e </a:t>
            </a:r>
            <a:r>
              <a:rPr lang="pt-BR" sz="2400" u="sng" dirty="0" smtClean="0">
                <a:uFill>
                  <a:solidFill>
                    <a:srgbClr val="FF0000"/>
                  </a:solidFill>
                </a:uFill>
              </a:rPr>
              <a:t>parâmetros</a:t>
            </a:r>
          </a:p>
          <a:p>
            <a:pPr marL="914400" lvl="1" indent="-450850" algn="just">
              <a:buFont typeface="Wingdings" pitchFamily="2" charset="2"/>
              <a:buChar char="§"/>
            </a:pPr>
            <a:endParaRPr lang="pt-BR" sz="2400" dirty="0"/>
          </a:p>
          <a:p>
            <a:pPr marL="914400" lvl="1" indent="-450850" algn="just">
              <a:buFont typeface="Wingdings" pitchFamily="2" charset="2"/>
              <a:buChar char="§"/>
            </a:pPr>
            <a:r>
              <a:rPr lang="pt-BR" sz="2400" dirty="0" smtClean="0"/>
              <a:t>Declaração das </a:t>
            </a:r>
            <a:r>
              <a:rPr lang="pt-BR" sz="2400" u="sng" dirty="0">
                <a:uFill>
                  <a:solidFill>
                    <a:srgbClr val="FF0000"/>
                  </a:solidFill>
                </a:uFill>
              </a:rPr>
              <a:t>variáveis</a:t>
            </a:r>
            <a:r>
              <a:rPr lang="pt-BR" sz="2400" dirty="0" smtClean="0"/>
              <a:t> </a:t>
            </a:r>
            <a:r>
              <a:rPr lang="pt-BR" sz="2400" dirty="0"/>
              <a:t>e </a:t>
            </a:r>
            <a:r>
              <a:rPr lang="pt-BR" sz="2400" u="sng" dirty="0">
                <a:uFill>
                  <a:solidFill>
                    <a:srgbClr val="FF0000"/>
                  </a:solidFill>
                </a:uFill>
              </a:rPr>
              <a:t>equações</a:t>
            </a:r>
          </a:p>
          <a:p>
            <a:pPr marL="914400" lvl="1" indent="-450850" algn="just">
              <a:buFont typeface="Wingdings" pitchFamily="2" charset="2"/>
              <a:buChar char="§"/>
            </a:pPr>
            <a:endParaRPr lang="pt-BR" sz="2400" dirty="0" smtClean="0"/>
          </a:p>
          <a:p>
            <a:pPr marL="914400" lvl="1" indent="-450850" algn="just">
              <a:buFont typeface="Wingdings" pitchFamily="2" charset="2"/>
              <a:buChar char="§"/>
            </a:pPr>
            <a:r>
              <a:rPr lang="pt-BR" sz="2400" dirty="0" smtClean="0"/>
              <a:t>Definição das equações</a:t>
            </a:r>
            <a:endParaRPr lang="pt-BR" sz="2400" dirty="0"/>
          </a:p>
          <a:p>
            <a:pPr marL="914400" lvl="1" indent="-450850" algn="just">
              <a:buFont typeface="Wingdings" pitchFamily="2" charset="2"/>
              <a:buChar char="§"/>
            </a:pPr>
            <a:endParaRPr lang="pt-BR" sz="2400" dirty="0" smtClean="0"/>
          </a:p>
          <a:p>
            <a:pPr marL="914400" lvl="1" indent="-450850" algn="just">
              <a:buFont typeface="Wingdings" pitchFamily="2" charset="2"/>
              <a:buChar char="§"/>
            </a:pPr>
            <a:r>
              <a:rPr lang="pt-BR" sz="2400" dirty="0" smtClean="0"/>
              <a:t>Limites</a:t>
            </a:r>
            <a:r>
              <a:rPr lang="pt-BR" sz="2400" dirty="0"/>
              <a:t>, </a:t>
            </a:r>
            <a:r>
              <a:rPr lang="pt-BR" sz="2400" dirty="0" smtClean="0"/>
              <a:t>valores iniciais </a:t>
            </a:r>
            <a:r>
              <a:rPr lang="pt-BR" sz="2400" dirty="0"/>
              <a:t>e opções especiais</a:t>
            </a:r>
          </a:p>
          <a:p>
            <a:pPr marL="914400" lvl="1" indent="-450850" algn="just">
              <a:buFont typeface="Wingdings" pitchFamily="2" charset="2"/>
              <a:buChar char="§"/>
            </a:pPr>
            <a:endParaRPr lang="pt-BR" sz="2400" dirty="0" smtClean="0"/>
          </a:p>
          <a:p>
            <a:pPr marL="914400" lvl="1" indent="-450850" algn="just">
              <a:buFont typeface="Wingdings" pitchFamily="2" charset="2"/>
              <a:buChar char="§"/>
            </a:pPr>
            <a:r>
              <a:rPr lang="pt-BR" sz="2400" dirty="0" smtClean="0"/>
              <a:t>Especificação do </a:t>
            </a:r>
            <a:r>
              <a:rPr lang="pt-BR" sz="2400" u="sng" dirty="0">
                <a:uFill>
                  <a:solidFill>
                    <a:srgbClr val="FF0000"/>
                  </a:solidFill>
                </a:uFill>
              </a:rPr>
              <a:t>modelo</a:t>
            </a:r>
            <a:r>
              <a:rPr lang="pt-BR" sz="2400" dirty="0" smtClean="0"/>
              <a:t> e chamada do </a:t>
            </a:r>
            <a:r>
              <a:rPr lang="pt-BR" sz="2400" u="sng" dirty="0">
                <a:uFill>
                  <a:solidFill>
                    <a:srgbClr val="FF0000"/>
                  </a:solidFill>
                </a:uFill>
              </a:rPr>
              <a:t>solver</a:t>
            </a:r>
          </a:p>
          <a:p>
            <a:pPr marL="914400" indent="-45085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490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ELEMENTOS DA LINGUAGEM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ELEMENTOS DA LINGUAGEM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696744" cy="48047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b="1" dirty="0" smtClean="0"/>
              <a:t>Características Gerais da Linguagem:</a:t>
            </a:r>
          </a:p>
          <a:p>
            <a:pPr lvl="1">
              <a:buFontTx/>
              <a:buChar char="-"/>
            </a:pPr>
            <a:endParaRPr lang="pt-BR" sz="1200" dirty="0" smtClean="0"/>
          </a:p>
          <a:p>
            <a:pPr lvl="1">
              <a:buFontTx/>
              <a:buChar char="-"/>
            </a:pPr>
            <a:r>
              <a:rPr lang="pt-BR" dirty="0" smtClean="0"/>
              <a:t>Semelhança </a:t>
            </a:r>
            <a:r>
              <a:rPr lang="pt-BR" dirty="0"/>
              <a:t>com </a:t>
            </a:r>
            <a:r>
              <a:rPr lang="pt-BR" dirty="0" smtClean="0"/>
              <a:t>fortran.</a:t>
            </a:r>
          </a:p>
          <a:p>
            <a:pPr lvl="1">
              <a:buFontTx/>
              <a:buChar char="-"/>
            </a:pPr>
            <a:r>
              <a:rPr lang="pt-BR" dirty="0" smtClean="0"/>
              <a:t>Sempre declarar um elemento antes de referenciá-lo.</a:t>
            </a:r>
          </a:p>
          <a:p>
            <a:pPr lvl="1">
              <a:buFontTx/>
              <a:buChar char="-"/>
            </a:pPr>
            <a:r>
              <a:rPr lang="pt-BR" dirty="0" smtClean="0"/>
              <a:t>Toda sentença deve terminar com um ponto e vírgula.</a:t>
            </a:r>
          </a:p>
          <a:p>
            <a:pPr lvl="1">
              <a:buFontTx/>
              <a:buChar char="-"/>
            </a:pPr>
            <a:r>
              <a:rPr lang="pt-BR" dirty="0" smtClean="0"/>
              <a:t>Compilador não diferencia letras maiúsculas de minúsculas.</a:t>
            </a:r>
          </a:p>
          <a:p>
            <a:pPr lvl="1">
              <a:buFontTx/>
              <a:buChar char="-"/>
            </a:pPr>
            <a:r>
              <a:rPr lang="pt-BR" dirty="0" smtClean="0"/>
              <a:t>Comentários: iniciar a linha com “*”</a:t>
            </a:r>
          </a:p>
          <a:p>
            <a:pPr lvl="2">
              <a:buFontTx/>
              <a:buChar char="-"/>
            </a:pPr>
            <a:r>
              <a:rPr lang="pt-BR" dirty="0" smtClean="0"/>
              <a:t>Comentários múltiplos: “$</a:t>
            </a:r>
            <a:r>
              <a:rPr lang="pt-BR" dirty="0" err="1" smtClean="0"/>
              <a:t>ontext</a:t>
            </a:r>
            <a:r>
              <a:rPr lang="pt-BR" dirty="0" smtClean="0"/>
              <a:t>” e “$</a:t>
            </a:r>
            <a:r>
              <a:rPr lang="pt-BR" dirty="0" err="1" smtClean="0"/>
              <a:t>offtext</a:t>
            </a:r>
            <a:r>
              <a:rPr lang="pt-BR" dirty="0" smtClean="0"/>
              <a:t>”</a:t>
            </a:r>
          </a:p>
          <a:p>
            <a:pPr lvl="1">
              <a:buFontTx/>
              <a:buChar char="-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2560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ELEMENTOS DA LINGUAGEM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ELEMENTOS DA LINGUAGEM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 smtClean="0"/>
              <a:t>Funções Pré-definidas: </a:t>
            </a:r>
          </a:p>
          <a:p>
            <a:pPr lvl="1">
              <a:buFontTx/>
              <a:buChar char="-"/>
            </a:pPr>
            <a:endParaRPr lang="pt-BR" dirty="0" smtClean="0"/>
          </a:p>
          <a:p>
            <a:pPr lvl="1">
              <a:buFontTx/>
              <a:buChar char="-"/>
            </a:pPr>
            <a:r>
              <a:rPr lang="pt-BR" dirty="0" smtClean="0"/>
              <a:t>sum(): somatório de elementos</a:t>
            </a:r>
          </a:p>
          <a:p>
            <a:pPr marL="457200" lvl="1" indent="0">
              <a:buNone/>
            </a:pPr>
            <a:r>
              <a:rPr lang="pt-BR" dirty="0" smtClean="0"/>
              <a:t> </a:t>
            </a:r>
          </a:p>
          <a:p>
            <a:pPr lvl="1">
              <a:buFontTx/>
              <a:buChar char="-"/>
            </a:pPr>
            <a:endParaRPr lang="pt-BR" dirty="0" smtClean="0"/>
          </a:p>
          <a:p>
            <a:pPr lvl="1">
              <a:buFontTx/>
              <a:buChar char="-"/>
            </a:pPr>
            <a:r>
              <a:rPr lang="pt-BR" dirty="0" err="1" smtClean="0"/>
              <a:t>prod</a:t>
            </a:r>
            <a:r>
              <a:rPr lang="pt-BR" dirty="0" smtClean="0"/>
              <a:t>(): </a:t>
            </a:r>
            <a:r>
              <a:rPr lang="pt-BR" dirty="0" err="1" smtClean="0"/>
              <a:t>produtório</a:t>
            </a:r>
            <a:r>
              <a:rPr lang="pt-BR" dirty="0" smtClean="0"/>
              <a:t> de elementos</a:t>
            </a:r>
          </a:p>
          <a:p>
            <a:pPr lvl="1">
              <a:buFontTx/>
              <a:buChar char="-"/>
            </a:pPr>
            <a:endParaRPr lang="pt-BR" dirty="0" smtClean="0"/>
          </a:p>
          <a:p>
            <a:pPr lvl="1">
              <a:buFontTx/>
              <a:buChar char="-"/>
            </a:pPr>
            <a:endParaRPr lang="pt-BR" dirty="0" smtClean="0"/>
          </a:p>
          <a:p>
            <a:pPr lvl="1">
              <a:buFontTx/>
              <a:buChar char="-"/>
            </a:pPr>
            <a:r>
              <a:rPr lang="pt-BR" dirty="0" err="1" smtClean="0"/>
              <a:t>smin</a:t>
            </a:r>
            <a:r>
              <a:rPr lang="pt-BR" dirty="0" smtClean="0"/>
              <a:t>() e </a:t>
            </a:r>
            <a:r>
              <a:rPr lang="pt-BR" dirty="0" err="1" smtClean="0"/>
              <a:t>smax</a:t>
            </a:r>
            <a:r>
              <a:rPr lang="pt-BR" dirty="0" smtClean="0"/>
              <a:t>(): valor mínimo e máximo dentro de um conjunto</a:t>
            </a:r>
            <a:endParaRPr lang="pt-BR" noProof="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81" y="2231958"/>
            <a:ext cx="2066746" cy="6134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453" y="3204190"/>
            <a:ext cx="5673344" cy="4408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078" y="4379421"/>
            <a:ext cx="5824094" cy="4932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6042874"/>
            <a:ext cx="3744416" cy="40380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7092280" y="2845430"/>
            <a:ext cx="216024" cy="2926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6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SUMÁRIO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855365"/>
            <a:ext cx="6491064" cy="4525963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pt-BR" noProof="0" dirty="0" smtClean="0"/>
              <a:t>1) INTRODUÇÃO</a:t>
            </a:r>
          </a:p>
          <a:p>
            <a:pPr marL="571500" indent="-457200">
              <a:buAutoNum type="arabicParenR"/>
            </a:pPr>
            <a:endParaRPr lang="pt-BR" noProof="0" dirty="0" smtClean="0"/>
          </a:p>
          <a:p>
            <a:pPr marL="114300" indent="0">
              <a:buNone/>
            </a:pPr>
            <a:r>
              <a:rPr lang="pt-BR" dirty="0" smtClean="0"/>
              <a:t>2) ESTRUTURA DO MODELO EM GAMS</a:t>
            </a:r>
          </a:p>
          <a:p>
            <a:pPr marL="571500" indent="-457200">
              <a:buAutoNum type="arabicParenR"/>
            </a:pPr>
            <a:endParaRPr lang="pt-BR" dirty="0" smtClean="0"/>
          </a:p>
          <a:p>
            <a:pPr marL="114300" indent="0">
              <a:buNone/>
            </a:pPr>
            <a:r>
              <a:rPr lang="pt-BR" noProof="0" dirty="0" smtClean="0"/>
              <a:t>3) ELEMENTOS DA LINGUAGEM DE MODELAGEM</a:t>
            </a:r>
            <a:r>
              <a:rPr lang="pt-BR" dirty="0" smtClean="0"/>
              <a:t> </a:t>
            </a:r>
            <a:r>
              <a:rPr lang="pt-BR" noProof="0" dirty="0" smtClean="0"/>
              <a:t>GAMS</a:t>
            </a:r>
          </a:p>
          <a:p>
            <a:pPr marL="571500" indent="-457200">
              <a:buAutoNum type="arabicParenR"/>
            </a:pPr>
            <a:endParaRPr lang="pt-BR" noProof="0" dirty="0" smtClean="0"/>
          </a:p>
          <a:p>
            <a:pPr marL="114300" indent="0">
              <a:buNone/>
            </a:pPr>
            <a:r>
              <a:rPr lang="pt-BR" noProof="0" dirty="0" smtClean="0"/>
              <a:t>4) SOLVERS</a:t>
            </a:r>
          </a:p>
          <a:p>
            <a:pPr marL="571500" indent="-457200">
              <a:buAutoNum type="arabicParenR"/>
            </a:pPr>
            <a:endParaRPr lang="pt-BR" noProof="0" dirty="0" smtClean="0"/>
          </a:p>
          <a:p>
            <a:pPr marL="114300" indent="0">
              <a:buNone/>
            </a:pPr>
            <a:r>
              <a:rPr lang="pt-BR" noProof="0" dirty="0" smtClean="0"/>
              <a:t>5) ANÁLISE DOS RESULTADOS</a:t>
            </a:r>
          </a:p>
          <a:p>
            <a:pPr marL="571500" indent="-457200">
              <a:buAutoNum type="arabicParenR"/>
            </a:pPr>
            <a:endParaRPr lang="pt-BR" noProof="0" dirty="0" smtClean="0"/>
          </a:p>
          <a:p>
            <a:pPr marL="114300" indent="0">
              <a:buNone/>
            </a:pPr>
            <a:r>
              <a:rPr lang="pt-BR" noProof="0" dirty="0" smtClean="0"/>
              <a:t>EXEMPLO 1: Linear </a:t>
            </a:r>
            <a:r>
              <a:rPr lang="pt-BR" noProof="0" dirty="0" err="1" smtClean="0"/>
              <a:t>Programming</a:t>
            </a:r>
            <a:r>
              <a:rPr lang="pt-BR" noProof="0" dirty="0" smtClean="0"/>
              <a:t> (LP)</a:t>
            </a:r>
          </a:p>
          <a:p>
            <a:pPr marL="114300" indent="0">
              <a:buNone/>
            </a:pPr>
            <a:r>
              <a:rPr lang="pt-BR" noProof="0" dirty="0" smtClean="0"/>
              <a:t>EXEMPLO 2: </a:t>
            </a:r>
            <a:r>
              <a:rPr lang="pt-BR" noProof="0" dirty="0" err="1" smtClean="0"/>
              <a:t>Nonlinear</a:t>
            </a:r>
            <a:r>
              <a:rPr lang="pt-BR" noProof="0" dirty="0" smtClean="0"/>
              <a:t> </a:t>
            </a:r>
            <a:r>
              <a:rPr lang="pt-BR" noProof="0" dirty="0" err="1" smtClean="0"/>
              <a:t>Programming</a:t>
            </a:r>
            <a:r>
              <a:rPr lang="pt-BR" noProof="0" dirty="0" smtClean="0"/>
              <a:t> (NLP)</a:t>
            </a:r>
          </a:p>
          <a:p>
            <a:pPr marL="114300" indent="0">
              <a:buNone/>
            </a:pPr>
            <a:r>
              <a:rPr lang="pt-BR" noProof="0" dirty="0" smtClean="0"/>
              <a:t>EXEMPLO 3: </a:t>
            </a:r>
            <a:r>
              <a:rPr lang="pt-BR" noProof="0" dirty="0" err="1" smtClean="0"/>
              <a:t>Mixed</a:t>
            </a:r>
            <a:r>
              <a:rPr lang="pt-BR" noProof="0" dirty="0" smtClean="0"/>
              <a:t> </a:t>
            </a:r>
            <a:r>
              <a:rPr lang="pt-BR" noProof="0" dirty="0" err="1" smtClean="0"/>
              <a:t>Integer</a:t>
            </a:r>
            <a:r>
              <a:rPr lang="pt-BR" noProof="0" dirty="0" smtClean="0"/>
              <a:t> </a:t>
            </a:r>
            <a:r>
              <a:rPr lang="pt-BR" noProof="0" dirty="0" err="1" smtClean="0"/>
              <a:t>Nonlinear</a:t>
            </a:r>
            <a:r>
              <a:rPr lang="pt-BR" noProof="0" dirty="0" smtClean="0"/>
              <a:t> </a:t>
            </a:r>
            <a:r>
              <a:rPr lang="pt-BR" noProof="0" dirty="0" err="1" smtClean="0"/>
              <a:t>Programming</a:t>
            </a:r>
            <a:r>
              <a:rPr lang="pt-BR" noProof="0" dirty="0" smtClean="0"/>
              <a:t> (MINLP)</a:t>
            </a:r>
          </a:p>
          <a:p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SUMÁRIO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691680" y="1340768"/>
            <a:ext cx="648072" cy="5145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91680" y="2050307"/>
            <a:ext cx="648072" cy="4425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91680" y="2780928"/>
            <a:ext cx="648072" cy="2985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91680" y="3595328"/>
            <a:ext cx="612068" cy="1561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709682" y="4235757"/>
            <a:ext cx="594066" cy="7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73678" y="4933832"/>
            <a:ext cx="594066" cy="7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3" idx="3"/>
          </p:cNvCxnSpPr>
          <p:nvPr/>
        </p:nvCxnSpPr>
        <p:spPr>
          <a:xfrm flipV="1">
            <a:off x="1691680" y="5373216"/>
            <a:ext cx="594066" cy="2877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4" idx="3"/>
          </p:cNvCxnSpPr>
          <p:nvPr/>
        </p:nvCxnSpPr>
        <p:spPr>
          <a:xfrm flipV="1">
            <a:off x="1691680" y="5733546"/>
            <a:ext cx="594066" cy="6713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58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ELEMENTOS DA LINGUAGEM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ELEMENTOS DA LINGUAGEM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509567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b="1" dirty="0" smtClean="0"/>
              <a:t>Funções Pré-definidas:</a:t>
            </a:r>
          </a:p>
          <a:p>
            <a:pPr lvl="1" algn="just">
              <a:buFontTx/>
              <a:buChar char="-"/>
            </a:pPr>
            <a:endParaRPr lang="pt-BR" dirty="0" smtClean="0"/>
          </a:p>
          <a:p>
            <a:pPr lvl="1" algn="just">
              <a:buFontTx/>
              <a:buChar char="-"/>
            </a:pPr>
            <a:r>
              <a:rPr lang="pt-BR" dirty="0" err="1" smtClean="0"/>
              <a:t>ord</a:t>
            </a:r>
            <a:r>
              <a:rPr lang="pt-BR" dirty="0" smtClean="0"/>
              <a:t>(): índice do elemento no conjunto</a:t>
            </a:r>
          </a:p>
          <a:p>
            <a:pPr lvl="1" algn="just">
              <a:buFontTx/>
              <a:buChar char="-"/>
            </a:pPr>
            <a:endParaRPr lang="pt-BR" dirty="0" smtClean="0"/>
          </a:p>
          <a:p>
            <a:pPr lvl="1" algn="just">
              <a:buFontTx/>
              <a:buChar char="-"/>
            </a:pPr>
            <a:r>
              <a:rPr lang="pt-BR" dirty="0" err="1" smtClean="0"/>
              <a:t>card</a:t>
            </a:r>
            <a:r>
              <a:rPr lang="pt-BR" dirty="0" smtClean="0"/>
              <a:t>(): número de elementos no conjunto</a:t>
            </a:r>
          </a:p>
          <a:p>
            <a:pPr lvl="1" algn="just">
              <a:buFontTx/>
              <a:buChar char="-"/>
            </a:pPr>
            <a:endParaRPr lang="pt-BR" dirty="0" smtClean="0"/>
          </a:p>
          <a:p>
            <a:pPr lvl="1" algn="just">
              <a:buFontTx/>
              <a:buChar char="-"/>
            </a:pPr>
            <a:r>
              <a:rPr lang="pt-BR" dirty="0" smtClean="0"/>
              <a:t>round(): arredondamento</a:t>
            </a:r>
          </a:p>
          <a:p>
            <a:pPr lvl="1" algn="just">
              <a:buFontTx/>
              <a:buChar char="-"/>
            </a:pPr>
            <a:endParaRPr lang="pt-BR" dirty="0" smtClean="0"/>
          </a:p>
          <a:p>
            <a:pPr lvl="1" algn="just">
              <a:buFontTx/>
              <a:buChar char="-"/>
            </a:pPr>
            <a:r>
              <a:rPr lang="pt-BR" dirty="0" smtClean="0"/>
              <a:t>normal(): distribuição normal</a:t>
            </a:r>
          </a:p>
          <a:p>
            <a:pPr lvl="1" algn="just">
              <a:buFontTx/>
              <a:buChar char="-"/>
            </a:pPr>
            <a:endParaRPr lang="pt-BR" dirty="0" smtClean="0"/>
          </a:p>
          <a:p>
            <a:pPr lvl="1" algn="just">
              <a:buFontTx/>
              <a:buChar char="-"/>
            </a:pPr>
            <a:r>
              <a:rPr lang="pt-BR" dirty="0" smtClean="0"/>
              <a:t>outros: </a:t>
            </a:r>
            <a:r>
              <a:rPr lang="pt-BR" dirty="0" err="1" smtClean="0"/>
              <a:t>max</a:t>
            </a:r>
            <a:r>
              <a:rPr lang="pt-BR" dirty="0" smtClean="0"/>
              <a:t>(), min(), </a:t>
            </a:r>
            <a:r>
              <a:rPr lang="pt-BR" dirty="0" err="1" smtClean="0"/>
              <a:t>abs</a:t>
            </a:r>
            <a:r>
              <a:rPr lang="pt-BR" dirty="0" smtClean="0"/>
              <a:t>(), log(), log10(), etc.</a:t>
            </a:r>
            <a:endParaRPr lang="pt-BR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2068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ELEMENTOS DA LINGUAGEM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ELEMENTOS DA LINGUAGEM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556793"/>
            <a:ext cx="6491064" cy="3456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Controladores de Fluxo</a:t>
            </a:r>
            <a:r>
              <a:rPr lang="pt-BR" dirty="0" smtClean="0"/>
              <a:t>:</a:t>
            </a:r>
          </a:p>
          <a:p>
            <a:pPr lvl="1">
              <a:buFontTx/>
              <a:buChar char="-"/>
            </a:pPr>
            <a:r>
              <a:rPr lang="en-US" dirty="0" smtClean="0"/>
              <a:t>Loop: 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If / </a:t>
            </a:r>
            <a:r>
              <a:rPr lang="en-US" dirty="0" err="1" smtClean="0"/>
              <a:t>Elseif</a:t>
            </a:r>
            <a:r>
              <a:rPr lang="en-US" dirty="0"/>
              <a:t> </a:t>
            </a:r>
            <a:r>
              <a:rPr lang="en-US" dirty="0" smtClean="0"/>
              <a:t>/ Else</a:t>
            </a:r>
          </a:p>
          <a:p>
            <a:pPr lvl="1">
              <a:buFontTx/>
              <a:buChar char="-"/>
            </a:pPr>
            <a:r>
              <a:rPr lang="en-US" dirty="0" smtClean="0"/>
              <a:t>While</a:t>
            </a:r>
          </a:p>
          <a:p>
            <a:pPr lvl="1">
              <a:buFontTx/>
              <a:buChar char="-"/>
            </a:pPr>
            <a:r>
              <a:rPr lang="en-US" dirty="0" smtClean="0"/>
              <a:t>For</a:t>
            </a:r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endParaRPr lang="en-US" dirty="0" smtClean="0"/>
          </a:p>
          <a:p>
            <a:pPr marL="457200" lvl="1" indent="0">
              <a:buNone/>
            </a:pPr>
            <a:endParaRPr lang="en-US" sz="3200" dirty="0" smtClean="0"/>
          </a:p>
          <a:p>
            <a:pPr marL="457200" lvl="1" indent="0">
              <a:buNone/>
            </a:pPr>
            <a:endParaRPr lang="en-US" sz="3200" dirty="0" smtClean="0"/>
          </a:p>
          <a:p>
            <a:pPr>
              <a:buFontTx/>
              <a:buChar char="-"/>
            </a:pPr>
            <a:endParaRPr lang="pt-B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0570"/>
            <a:ext cx="5616624" cy="40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32248" y="4874384"/>
            <a:ext cx="6948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Controladores</a:t>
            </a:r>
            <a:r>
              <a:rPr lang="en-US" sz="2000" dirty="0" smtClean="0"/>
              <a:t> de </a:t>
            </a:r>
            <a:r>
              <a:rPr lang="en-US" sz="2000" dirty="0" err="1" smtClean="0"/>
              <a:t>Fluxo</a:t>
            </a:r>
            <a:r>
              <a:rPr lang="en-US" sz="2000" dirty="0" smtClean="0"/>
              <a:t> </a:t>
            </a:r>
            <a:r>
              <a:rPr lang="en-US" sz="2000" dirty="0" err="1" smtClean="0"/>
              <a:t>são</a:t>
            </a:r>
            <a:r>
              <a:rPr lang="en-US" sz="2000" dirty="0" smtClean="0"/>
              <a:t> </a:t>
            </a:r>
            <a:r>
              <a:rPr lang="en-US" sz="2000" dirty="0" err="1" smtClean="0"/>
              <a:t>normalmente</a:t>
            </a:r>
            <a:r>
              <a:rPr lang="en-US" sz="2000" dirty="0" smtClean="0"/>
              <a:t> </a:t>
            </a:r>
            <a:r>
              <a:rPr lang="en-US" sz="2000" dirty="0" err="1" smtClean="0"/>
              <a:t>usados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n-US" sz="2000" u="sng" dirty="0" err="1" smtClean="0"/>
              <a:t>Controlar</a:t>
            </a:r>
            <a:r>
              <a:rPr lang="en-US" sz="2000" u="sng" dirty="0" smtClean="0"/>
              <a:t> o statement de “solve”</a:t>
            </a:r>
            <a:r>
              <a:rPr lang="en-US" sz="2000" dirty="0" smtClean="0"/>
              <a:t> (resolver o </a:t>
            </a:r>
            <a:r>
              <a:rPr lang="en-US" sz="2000" dirty="0" err="1" smtClean="0"/>
              <a:t>problema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certas</a:t>
            </a:r>
            <a:r>
              <a:rPr lang="en-US" sz="2000" dirty="0" smtClean="0"/>
              <a:t> </a:t>
            </a:r>
            <a:r>
              <a:rPr lang="en-US" sz="2000" dirty="0" err="1" smtClean="0"/>
              <a:t>condições</a:t>
            </a:r>
            <a:r>
              <a:rPr lang="en-US" sz="2000" dirty="0" smtClean="0"/>
              <a:t>, </a:t>
            </a:r>
            <a:r>
              <a:rPr lang="en-US" sz="2000" dirty="0" err="1" smtClean="0"/>
              <a:t>ou</a:t>
            </a:r>
            <a:r>
              <a:rPr lang="en-US" sz="2000" dirty="0" smtClean="0"/>
              <a:t> </a:t>
            </a:r>
            <a:r>
              <a:rPr lang="en-US" sz="2000" dirty="0" err="1" smtClean="0"/>
              <a:t>repetidas</a:t>
            </a:r>
            <a:r>
              <a:rPr lang="en-US" sz="2000" dirty="0" smtClean="0"/>
              <a:t> </a:t>
            </a:r>
            <a:r>
              <a:rPr lang="en-US" sz="2000" dirty="0" err="1" smtClean="0"/>
              <a:t>vezes</a:t>
            </a:r>
            <a:r>
              <a:rPr lang="en-US" sz="2000" dirty="0" smtClean="0"/>
              <a:t>)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u="sng" dirty="0" err="1" smtClean="0"/>
              <a:t>Geração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dinâmica</a:t>
            </a:r>
            <a:r>
              <a:rPr lang="en-US" sz="2000" u="sng" dirty="0" smtClean="0"/>
              <a:t> de </a:t>
            </a:r>
            <a:r>
              <a:rPr lang="en-US" sz="2000" u="sng" dirty="0" err="1" smtClean="0"/>
              <a:t>relatórios</a:t>
            </a:r>
            <a:endParaRPr lang="en-US" sz="2000" u="sng" dirty="0" smtClean="0"/>
          </a:p>
          <a:p>
            <a:pPr marL="285750" indent="-285750">
              <a:buFontTx/>
              <a:buChar char="-"/>
            </a:pPr>
            <a:r>
              <a:rPr lang="en-US" sz="2000" u="sng" dirty="0" err="1" smtClean="0"/>
              <a:t>Análise</a:t>
            </a:r>
            <a:r>
              <a:rPr lang="en-US" sz="2000" u="sng" dirty="0" smtClean="0"/>
              <a:t> de </a:t>
            </a:r>
            <a:r>
              <a:rPr lang="en-US" sz="2000" u="sng" dirty="0" err="1" smtClean="0"/>
              <a:t>sensibilidade</a:t>
            </a:r>
            <a:endParaRPr lang="en-US" sz="2000" u="sng" dirty="0" smtClean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1778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ELEMENTOS DA LINGUAGEM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ELEMENTOS DA LINGUAGEM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 smtClean="0"/>
              <a:t>Operadores</a:t>
            </a:r>
            <a:r>
              <a:rPr lang="pt-BR" sz="2800" dirty="0" smtClean="0"/>
              <a:t> (em ordem de prioridade):</a:t>
            </a:r>
          </a:p>
          <a:p>
            <a:pPr marL="0" indent="0" algn="ctr">
              <a:buNone/>
            </a:pPr>
            <a:endParaRPr lang="pt-BR" noProof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259285"/>
            <a:ext cx="5829300" cy="44100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83768" y="2685015"/>
            <a:ext cx="4536504" cy="239929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ctangle 18"/>
          <p:cNvSpPr/>
          <p:nvPr/>
        </p:nvSpPr>
        <p:spPr>
          <a:xfrm>
            <a:off x="2491120" y="2975944"/>
            <a:ext cx="5753287" cy="81309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ctangle 19"/>
          <p:cNvSpPr/>
          <p:nvPr/>
        </p:nvSpPr>
        <p:spPr>
          <a:xfrm>
            <a:off x="2483768" y="3861048"/>
            <a:ext cx="4824536" cy="158417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ctangle 20"/>
          <p:cNvSpPr/>
          <p:nvPr/>
        </p:nvSpPr>
        <p:spPr>
          <a:xfrm>
            <a:off x="2491120" y="5517232"/>
            <a:ext cx="4673168" cy="10081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32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ELEMENTOS DA LINGUAGEM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ELEMENTOS DA LINGUAGEM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noProof="0" dirty="0" smtClean="0"/>
              <a:t>Operador condicional “$”:</a:t>
            </a:r>
          </a:p>
          <a:p>
            <a:pPr lvl="1" algn="just">
              <a:buFontTx/>
              <a:buChar char="-"/>
            </a:pPr>
            <a:endParaRPr lang="pt-BR" sz="900" dirty="0" smtClean="0"/>
          </a:p>
          <a:p>
            <a:pPr lvl="1" algn="just">
              <a:buFontTx/>
              <a:buChar char="-"/>
            </a:pPr>
            <a:r>
              <a:rPr lang="pt-BR" dirty="0" smtClean="0"/>
              <a:t>Executar uma operação:</a:t>
            </a:r>
          </a:p>
          <a:p>
            <a:pPr lvl="1" algn="just">
              <a:buFontTx/>
              <a:buChar char="-"/>
            </a:pPr>
            <a:endParaRPr lang="pt-BR" noProof="0" dirty="0" smtClean="0"/>
          </a:p>
          <a:p>
            <a:pPr lvl="1" algn="just">
              <a:buFontTx/>
              <a:buChar char="-"/>
            </a:pPr>
            <a:r>
              <a:rPr lang="pt-BR" noProof="0" dirty="0" smtClean="0"/>
              <a:t>Adicionar um termo no somatório:</a:t>
            </a:r>
          </a:p>
          <a:p>
            <a:pPr lvl="1" algn="just">
              <a:buFontTx/>
              <a:buChar char="-"/>
            </a:pPr>
            <a:endParaRPr lang="pt-BR" noProof="0" dirty="0" smtClean="0"/>
          </a:p>
          <a:p>
            <a:pPr lvl="1" algn="just">
              <a:buFontTx/>
              <a:buChar char="-"/>
            </a:pPr>
            <a:r>
              <a:rPr lang="pt-BR" noProof="0" dirty="0" smtClean="0"/>
              <a:t>Definir uma equação:</a:t>
            </a:r>
          </a:p>
          <a:p>
            <a:pPr lvl="1" algn="just">
              <a:buFontTx/>
              <a:buChar char="-"/>
            </a:pPr>
            <a:endParaRPr lang="pt-BR" dirty="0" smtClean="0"/>
          </a:p>
          <a:p>
            <a:pPr lvl="1" algn="just">
              <a:buFontTx/>
              <a:buChar char="-"/>
            </a:pPr>
            <a:r>
              <a:rPr lang="pt-BR" dirty="0" smtClean="0"/>
              <a:t>Incluir um termo em uma equação:</a:t>
            </a:r>
            <a:endParaRPr lang="pt-BR" noProof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611" y="2917648"/>
            <a:ext cx="2326461" cy="367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244" y="3895770"/>
            <a:ext cx="5286164" cy="397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328" y="4897165"/>
            <a:ext cx="6012160" cy="404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441" y="5997424"/>
            <a:ext cx="4462887" cy="3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2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ELEMENTOS DA LINGUAGEM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ELEMENTOS DA LINGUAGEM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noProof="0" dirty="0" smtClean="0"/>
              <a:t>Opções Gerais dos Modelos</a:t>
            </a:r>
          </a:p>
          <a:p>
            <a:pPr marL="0" indent="0" algn="just">
              <a:buNone/>
            </a:pPr>
            <a:endParaRPr lang="pt-BR" noProof="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6984776" cy="265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733969"/>
            <a:ext cx="2808023" cy="3730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5733256"/>
            <a:ext cx="104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Exemplo</a:t>
            </a:r>
            <a:r>
              <a:rPr lang="en-US" dirty="0" smtClean="0"/>
              <a:t>:</a:t>
            </a:r>
            <a:endParaRPr lang="pt-BR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275856" y="2924944"/>
            <a:ext cx="1152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75856" y="3414712"/>
            <a:ext cx="2245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75856" y="4091731"/>
            <a:ext cx="2245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00675" y="5013176"/>
            <a:ext cx="10473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49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SOLVERS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SOLVERS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noProof="0" dirty="0" err="1" smtClean="0"/>
              <a:t>Solvers</a:t>
            </a:r>
            <a:r>
              <a:rPr lang="pt-BR" noProof="0" dirty="0" smtClean="0"/>
              <a:t> de Otimização:</a:t>
            </a:r>
          </a:p>
          <a:p>
            <a:endParaRPr lang="pt-BR" sz="2800" dirty="0" smtClean="0"/>
          </a:p>
          <a:p>
            <a:r>
              <a:rPr lang="pt-BR" sz="2800" dirty="0" smtClean="0"/>
              <a:t>Características:</a:t>
            </a:r>
          </a:p>
          <a:p>
            <a:pPr lvl="1">
              <a:buFontTx/>
              <a:buChar char="-"/>
            </a:pPr>
            <a:endParaRPr lang="pt-BR" sz="2400" dirty="0" smtClean="0"/>
          </a:p>
          <a:p>
            <a:pPr lvl="1">
              <a:buFontTx/>
              <a:buChar char="-"/>
            </a:pPr>
            <a:r>
              <a:rPr lang="pt-BR" sz="2400" dirty="0" smtClean="0"/>
              <a:t>Utilizam um ou mais algoritmos para resolução do problema.</a:t>
            </a:r>
          </a:p>
          <a:p>
            <a:pPr lvl="1">
              <a:buFontTx/>
              <a:buChar char="-"/>
            </a:pPr>
            <a:endParaRPr lang="pt-BR" sz="2400" dirty="0" smtClean="0"/>
          </a:p>
          <a:p>
            <a:pPr lvl="1">
              <a:buFontTx/>
              <a:buChar char="-"/>
            </a:pPr>
            <a:r>
              <a:rPr lang="pt-BR" sz="2400" dirty="0" smtClean="0"/>
              <a:t>Rotinas de </a:t>
            </a:r>
            <a:r>
              <a:rPr lang="pt-BR" sz="2400" dirty="0" err="1" smtClean="0"/>
              <a:t>pré</a:t>
            </a:r>
            <a:r>
              <a:rPr lang="pt-BR" sz="2400" dirty="0" smtClean="0"/>
              <a:t> e pós-tratamento: </a:t>
            </a:r>
          </a:p>
          <a:p>
            <a:pPr lvl="2">
              <a:buFontTx/>
              <a:buChar char="-"/>
            </a:pPr>
            <a:r>
              <a:rPr lang="pt-BR" sz="2000" dirty="0" smtClean="0"/>
              <a:t>Transformação ou relaxação do problema</a:t>
            </a:r>
            <a:endParaRPr lang="pt-BR" dirty="0" smtClean="0"/>
          </a:p>
          <a:p>
            <a:pPr lvl="2">
              <a:buFontTx/>
              <a:buChar char="-"/>
            </a:pPr>
            <a:r>
              <a:rPr lang="pt-BR" sz="2000" dirty="0" smtClean="0"/>
              <a:t>Escalonamento das variáveis</a:t>
            </a:r>
          </a:p>
          <a:p>
            <a:pPr lvl="1">
              <a:buFontTx/>
              <a:buChar char="-"/>
            </a:pPr>
            <a:endParaRPr lang="pt-BR" noProof="0" dirty="0" smtClean="0"/>
          </a:p>
        </p:txBody>
      </p:sp>
    </p:spTree>
    <p:extLst>
      <p:ext uri="{BB962C8B-B14F-4D97-AF65-F5344CB8AC3E}">
        <p14:creationId xmlns:p14="http://schemas.microsoft.com/office/powerpoint/2010/main" val="78844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SOLVERS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SOLVERS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noProof="0" dirty="0" smtClean="0"/>
              <a:t>Tipos de Modelos/Problemas no GAMS</a:t>
            </a:r>
          </a:p>
          <a:p>
            <a:pPr marL="0" indent="0" algn="ctr">
              <a:buNone/>
            </a:pPr>
            <a:endParaRPr lang="pt-BR" sz="2400" dirty="0" smtClean="0">
              <a:sym typeface="Wingdings" pitchFamily="2" charset="2"/>
            </a:endParaRPr>
          </a:p>
          <a:p>
            <a:pPr lvl="1" algn="just">
              <a:buFontTx/>
              <a:buChar char="-"/>
            </a:pPr>
            <a:endParaRPr lang="pt-BR" noProof="0" dirty="0" smtClean="0">
              <a:sym typeface="Wingdings" pitchFamily="2" charset="2"/>
            </a:endParaRPr>
          </a:p>
          <a:p>
            <a:pPr lvl="1" algn="just">
              <a:buFontTx/>
              <a:buChar char="-"/>
            </a:pPr>
            <a:endParaRPr lang="pt-BR" noProof="0" dirty="0" smtClean="0"/>
          </a:p>
          <a:p>
            <a:pPr algn="just">
              <a:buFontTx/>
              <a:buChar char="-"/>
            </a:pPr>
            <a:endParaRPr lang="pt-BR" noProof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176903"/>
            <a:ext cx="7012710" cy="247507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51720" y="2540999"/>
            <a:ext cx="2268252" cy="16792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ctangle 18"/>
          <p:cNvSpPr/>
          <p:nvPr/>
        </p:nvSpPr>
        <p:spPr>
          <a:xfrm>
            <a:off x="2051720" y="2780928"/>
            <a:ext cx="2268252" cy="381049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ctangle 19"/>
          <p:cNvSpPr/>
          <p:nvPr/>
        </p:nvSpPr>
        <p:spPr>
          <a:xfrm>
            <a:off x="2051720" y="3212976"/>
            <a:ext cx="2520280" cy="40191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ctangle 20"/>
          <p:cNvSpPr/>
          <p:nvPr/>
        </p:nvSpPr>
        <p:spPr>
          <a:xfrm>
            <a:off x="2051720" y="3660018"/>
            <a:ext cx="2520280" cy="41705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69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SOLVERS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SOLVERS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t-BR" sz="2800" noProof="0" dirty="0" smtClean="0"/>
              <a:t>Solvers Disponíveis no GAMS:</a:t>
            </a:r>
          </a:p>
          <a:p>
            <a:endParaRPr lang="pt-BR" sz="2800" noProof="0" dirty="0" smtClean="0"/>
          </a:p>
          <a:p>
            <a:r>
              <a:rPr lang="pt-BR" sz="2800" b="1" noProof="0" dirty="0" smtClean="0"/>
              <a:t>LP</a:t>
            </a:r>
            <a:r>
              <a:rPr lang="pt-BR" sz="2800" noProof="0" dirty="0" smtClean="0"/>
              <a:t>:</a:t>
            </a:r>
            <a:r>
              <a:rPr lang="pt-BR" sz="2800" b="1" noProof="0" dirty="0" smtClean="0"/>
              <a:t> </a:t>
            </a:r>
            <a:r>
              <a:rPr lang="pt-BR" sz="2800" noProof="0" dirty="0" smtClean="0"/>
              <a:t>		BDMLP, CPLEX, SCIP, XA, XPRESS.</a:t>
            </a:r>
          </a:p>
          <a:p>
            <a:endParaRPr lang="pt-BR" sz="2800" dirty="0" smtClean="0"/>
          </a:p>
          <a:p>
            <a:r>
              <a:rPr lang="pt-BR" sz="2800" b="1" dirty="0" smtClean="0"/>
              <a:t>MIP</a:t>
            </a:r>
            <a:r>
              <a:rPr lang="pt-BR" sz="2800" dirty="0" smtClean="0"/>
              <a:t>: 	CPLEX, OSL, SCIP, XA, XPRESS.</a:t>
            </a:r>
          </a:p>
          <a:p>
            <a:endParaRPr lang="pt-BR" sz="2800" noProof="0" dirty="0" smtClean="0"/>
          </a:p>
          <a:p>
            <a:r>
              <a:rPr lang="pt-BR" sz="2800" b="1" noProof="0" dirty="0" smtClean="0"/>
              <a:t>NLP</a:t>
            </a:r>
            <a:r>
              <a:rPr lang="pt-BR" sz="2800" noProof="0" dirty="0" smtClean="0"/>
              <a:t>: 	CONOPT, KNOPT, MINOS, SNOPT, 		MOSEK, PATHNLP, LGO.</a:t>
            </a:r>
          </a:p>
          <a:p>
            <a:endParaRPr lang="pt-BR" sz="2800" dirty="0" smtClean="0"/>
          </a:p>
          <a:p>
            <a:r>
              <a:rPr lang="pt-BR" sz="2800" b="1" dirty="0" smtClean="0"/>
              <a:t>MINLP</a:t>
            </a:r>
            <a:r>
              <a:rPr lang="pt-BR" sz="2800" dirty="0" smtClean="0"/>
              <a:t>: 	AlphaECP, DICOPT, LINDOGlobal, 		SBB, BARON, LGO, OQNLP, MOSEK.</a:t>
            </a:r>
            <a:endParaRPr lang="pt-BR" noProof="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127191" y="2780928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39952" y="3573016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39952" y="4365104"/>
            <a:ext cx="98723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36096" y="5517232"/>
            <a:ext cx="93610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11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SOLVERS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SOLVERS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noProof="0" dirty="0" smtClean="0"/>
              <a:t>Lista de Solvers e Licenças Disponíveis no GAMS:</a:t>
            </a:r>
            <a:endParaRPr lang="pt-BR" sz="2800" noProof="0" dirty="0" smtClean="0"/>
          </a:p>
          <a:p>
            <a:pPr marL="0" indent="0" algn="ctr">
              <a:buNone/>
            </a:pPr>
            <a:r>
              <a:rPr lang="pt-BR" sz="2000" dirty="0" smtClean="0"/>
              <a:t>File </a:t>
            </a:r>
            <a:r>
              <a:rPr lang="pt-BR" sz="2000" dirty="0" smtClean="0">
                <a:sym typeface="Wingdings" pitchFamily="2" charset="2"/>
              </a:rPr>
              <a:t> Options  Solvers Tab</a:t>
            </a:r>
            <a:endParaRPr lang="pt-BR" sz="2400" dirty="0" smtClean="0">
              <a:sym typeface="Wingdings" pitchFamily="2" charset="2"/>
            </a:endParaRPr>
          </a:p>
          <a:p>
            <a:pPr lvl="1" algn="just">
              <a:buFontTx/>
              <a:buChar char="-"/>
            </a:pPr>
            <a:endParaRPr lang="pt-BR" noProof="0" dirty="0" smtClean="0">
              <a:sym typeface="Wingdings" pitchFamily="2" charset="2"/>
            </a:endParaRPr>
          </a:p>
          <a:p>
            <a:pPr lvl="1" algn="just">
              <a:buFontTx/>
              <a:buChar char="-"/>
            </a:pPr>
            <a:endParaRPr lang="pt-BR" noProof="0" dirty="0" smtClean="0"/>
          </a:p>
          <a:p>
            <a:pPr algn="just">
              <a:buFontTx/>
              <a:buChar char="-"/>
            </a:pPr>
            <a:endParaRPr lang="pt-BR" noProof="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08920"/>
            <a:ext cx="5760640" cy="387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6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SOLVERS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SOLVERS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noProof="0" dirty="0" smtClean="0"/>
              <a:t>Outros Softwares e Solvers</a:t>
            </a:r>
            <a:r>
              <a:rPr lang="pt-BR" sz="2400" b="1" dirty="0" smtClean="0"/>
              <a:t>: </a:t>
            </a:r>
            <a:r>
              <a:rPr lang="pt-BR" sz="1400" dirty="0"/>
              <a:t>https://en.wikipedia.org/wiki/List_of_optimization_software</a:t>
            </a:r>
            <a:endParaRPr lang="pt-BR" sz="2400" noProof="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ctr">
              <a:buNone/>
            </a:pPr>
            <a:endParaRPr lang="pt-BR" sz="2400" dirty="0" smtClean="0"/>
          </a:p>
          <a:p>
            <a:pPr marL="0" indent="0" algn="ctr">
              <a:buNone/>
            </a:pPr>
            <a:endParaRPr lang="pt-BR" sz="2400" noProof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382735"/>
            <a:ext cx="4104456" cy="2314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787" y="3830243"/>
            <a:ext cx="486701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INTRODUÇÃO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783357"/>
            <a:ext cx="6491064" cy="491251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t-BR" b="1" noProof="0" dirty="0" smtClean="0"/>
              <a:t>O que é o GAMS?</a:t>
            </a:r>
          </a:p>
          <a:p>
            <a:pPr algn="just">
              <a:buFontTx/>
              <a:buChar char="-"/>
            </a:pPr>
            <a:endParaRPr lang="pt-BR" dirty="0" smtClean="0"/>
          </a:p>
          <a:p>
            <a:pPr algn="just">
              <a:buFontTx/>
              <a:buChar char="-"/>
            </a:pPr>
            <a:r>
              <a:rPr lang="pt-BR" dirty="0" smtClean="0"/>
              <a:t>Ambiente para modelagem e solução de problemas de otimização</a:t>
            </a:r>
            <a:endParaRPr lang="pt-BR" noProof="0" dirty="0" smtClean="0"/>
          </a:p>
          <a:p>
            <a:pPr algn="just">
              <a:buFontTx/>
              <a:buChar char="-"/>
            </a:pPr>
            <a:endParaRPr lang="pt-BR" noProof="0" dirty="0" smtClean="0"/>
          </a:p>
          <a:p>
            <a:pPr algn="just">
              <a:buFontTx/>
              <a:buChar char="-"/>
            </a:pPr>
            <a:r>
              <a:rPr lang="pt-BR" noProof="0" dirty="0" smtClean="0"/>
              <a:t>Acrônimo: General </a:t>
            </a:r>
            <a:r>
              <a:rPr lang="pt-BR" noProof="0" dirty="0" err="1" smtClean="0"/>
              <a:t>Algebraic</a:t>
            </a:r>
            <a:r>
              <a:rPr lang="pt-BR" noProof="0" dirty="0" smtClean="0"/>
              <a:t> </a:t>
            </a:r>
            <a:r>
              <a:rPr lang="pt-BR" noProof="0" dirty="0" err="1" smtClean="0"/>
              <a:t>Modeling</a:t>
            </a:r>
            <a:r>
              <a:rPr lang="pt-BR" noProof="0" dirty="0" smtClean="0"/>
              <a:t> System</a:t>
            </a:r>
          </a:p>
          <a:p>
            <a:pPr algn="just">
              <a:buFontTx/>
              <a:buChar char="-"/>
            </a:pPr>
            <a:endParaRPr lang="pt-BR" noProof="0" dirty="0" smtClean="0"/>
          </a:p>
          <a:p>
            <a:pPr algn="just">
              <a:buFontTx/>
              <a:buChar char="-"/>
            </a:pPr>
            <a:r>
              <a:rPr lang="pt-BR" noProof="0" dirty="0" smtClean="0"/>
              <a:t>Consiste de 3 componentes:</a:t>
            </a:r>
          </a:p>
          <a:p>
            <a:pPr lvl="1" algn="just">
              <a:buFontTx/>
              <a:buChar char="-"/>
            </a:pPr>
            <a:endParaRPr lang="pt-BR" b="1" noProof="0" dirty="0" smtClean="0"/>
          </a:p>
          <a:p>
            <a:pPr lvl="1" algn="just">
              <a:buFontTx/>
              <a:buChar char="-"/>
            </a:pPr>
            <a:r>
              <a:rPr lang="pt-BR" b="1" noProof="0" dirty="0" smtClean="0"/>
              <a:t>Linguagem Algébrica</a:t>
            </a:r>
            <a:r>
              <a:rPr lang="pt-BR" noProof="0" dirty="0" smtClean="0"/>
              <a:t>: permite a modelagem de sistemas complexos</a:t>
            </a:r>
          </a:p>
          <a:p>
            <a:pPr lvl="1" algn="just">
              <a:buFontTx/>
              <a:buChar char="-"/>
            </a:pPr>
            <a:r>
              <a:rPr lang="pt-BR" b="1" noProof="0" dirty="0" smtClean="0"/>
              <a:t>Compilador</a:t>
            </a:r>
            <a:r>
              <a:rPr lang="pt-BR" noProof="0" dirty="0" smtClean="0"/>
              <a:t>: traduz as informações para o formato aceito pelo solver</a:t>
            </a:r>
          </a:p>
          <a:p>
            <a:pPr lvl="1" algn="just">
              <a:buFontTx/>
              <a:buChar char="-"/>
            </a:pPr>
            <a:r>
              <a:rPr lang="pt-BR" b="1" noProof="0" dirty="0" err="1" smtClean="0"/>
              <a:t>Solvers</a:t>
            </a:r>
            <a:r>
              <a:rPr lang="pt-BR" noProof="0" dirty="0" smtClean="0"/>
              <a:t>: pacotes comerciais que resolvem o problema e disponibilizam os resultados </a:t>
            </a:r>
          </a:p>
          <a:p>
            <a:pPr algn="ctr"/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INTRODUÇÃO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4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RESULTADOS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ANÁLISE DOS RESULTADOS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509567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400" b="1" dirty="0" smtClean="0"/>
              <a:t>Arquivo de Resultados (.</a:t>
            </a:r>
            <a:r>
              <a:rPr lang="pt-BR" sz="2400" b="1" dirty="0" err="1" smtClean="0"/>
              <a:t>lst</a:t>
            </a:r>
            <a:r>
              <a:rPr lang="pt-BR" sz="2400" b="1" dirty="0" smtClean="0"/>
              <a:t>):</a:t>
            </a:r>
            <a:r>
              <a:rPr lang="pt-BR" sz="2400" dirty="0" smtClean="0"/>
              <a:t> contém informações para o controle e entendimento do modelo e de sua solução</a:t>
            </a:r>
          </a:p>
          <a:p>
            <a:pPr marL="0" indent="0" algn="just">
              <a:buNone/>
            </a:pPr>
            <a:endParaRPr lang="pt-BR" sz="2400" b="1" dirty="0" smtClean="0"/>
          </a:p>
          <a:p>
            <a:pPr marL="0" indent="0" algn="just">
              <a:buNone/>
            </a:pPr>
            <a:r>
              <a:rPr lang="pt-BR" sz="2600" b="1" dirty="0" smtClean="0"/>
              <a:t>8 Seções:</a:t>
            </a:r>
            <a:endParaRPr lang="pt-BR" sz="2600" dirty="0" smtClean="0"/>
          </a:p>
          <a:p>
            <a:pPr algn="just"/>
            <a:r>
              <a:rPr lang="pt-BR" sz="2600" dirty="0" err="1" smtClean="0"/>
              <a:t>Echo</a:t>
            </a:r>
            <a:r>
              <a:rPr lang="pt-BR" sz="2600" dirty="0" smtClean="0"/>
              <a:t> </a:t>
            </a:r>
            <a:r>
              <a:rPr lang="pt-BR" sz="2600" dirty="0" err="1" smtClean="0"/>
              <a:t>print</a:t>
            </a:r>
            <a:endParaRPr lang="pt-BR" sz="2600" dirty="0" smtClean="0"/>
          </a:p>
          <a:p>
            <a:pPr algn="just"/>
            <a:r>
              <a:rPr lang="pt-BR" sz="2600" dirty="0" err="1" smtClean="0"/>
              <a:t>Error</a:t>
            </a:r>
            <a:r>
              <a:rPr lang="pt-BR" sz="2600" dirty="0" smtClean="0"/>
              <a:t> </a:t>
            </a:r>
            <a:r>
              <a:rPr lang="pt-BR" sz="2600" dirty="0" err="1" smtClean="0"/>
              <a:t>Messages</a:t>
            </a:r>
            <a:endParaRPr lang="pt-BR" sz="2600" dirty="0" smtClean="0"/>
          </a:p>
          <a:p>
            <a:pPr algn="just"/>
            <a:r>
              <a:rPr lang="pt-BR" sz="2600" dirty="0" smtClean="0"/>
              <a:t>Reference Maps</a:t>
            </a:r>
          </a:p>
          <a:p>
            <a:pPr algn="just"/>
            <a:r>
              <a:rPr lang="pt-BR" sz="2600" dirty="0" smtClean="0"/>
              <a:t>Equation Listing</a:t>
            </a:r>
          </a:p>
          <a:p>
            <a:pPr algn="just"/>
            <a:r>
              <a:rPr lang="pt-BR" sz="2600" dirty="0" smtClean="0"/>
              <a:t>Column Listing</a:t>
            </a:r>
          </a:p>
          <a:p>
            <a:pPr algn="just"/>
            <a:r>
              <a:rPr lang="pt-BR" sz="2600" dirty="0" err="1" smtClean="0"/>
              <a:t>Model</a:t>
            </a:r>
            <a:r>
              <a:rPr lang="pt-BR" sz="2600" dirty="0" smtClean="0"/>
              <a:t> </a:t>
            </a:r>
            <a:r>
              <a:rPr lang="pt-BR" sz="2600" dirty="0" err="1" smtClean="0"/>
              <a:t>Statistics</a:t>
            </a:r>
            <a:endParaRPr lang="pt-BR" sz="2600" dirty="0" smtClean="0"/>
          </a:p>
          <a:p>
            <a:pPr algn="just"/>
            <a:r>
              <a:rPr lang="pt-BR" sz="2600" dirty="0" smtClean="0"/>
              <a:t>Status </a:t>
            </a:r>
            <a:r>
              <a:rPr lang="pt-BR" sz="2600" dirty="0" err="1" smtClean="0"/>
              <a:t>Reports</a:t>
            </a:r>
            <a:endParaRPr lang="pt-BR" sz="2600" dirty="0" smtClean="0"/>
          </a:p>
          <a:p>
            <a:pPr algn="just"/>
            <a:r>
              <a:rPr lang="pt-BR" sz="2600" dirty="0" err="1" smtClean="0"/>
              <a:t>Solution</a:t>
            </a:r>
            <a:r>
              <a:rPr lang="pt-BR" sz="2600" dirty="0" smtClean="0"/>
              <a:t> </a:t>
            </a:r>
            <a:r>
              <a:rPr lang="pt-BR" sz="2600" dirty="0" err="1" smtClean="0"/>
              <a:t>Reports</a:t>
            </a:r>
            <a:endParaRPr lang="pt-BR" sz="2600" noProof="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739122" y="3074543"/>
            <a:ext cx="720080" cy="521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811130" y="3595769"/>
            <a:ext cx="648072" cy="625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03218" y="3239567"/>
            <a:ext cx="1489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Resultados</a:t>
            </a:r>
            <a:r>
              <a:rPr lang="en-US" dirty="0" smtClean="0"/>
              <a:t> da</a:t>
            </a:r>
          </a:p>
          <a:p>
            <a:pPr algn="ctr"/>
            <a:r>
              <a:rPr lang="en-US" dirty="0" err="1" smtClean="0"/>
              <a:t>Compilação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788024" y="5301208"/>
            <a:ext cx="743186" cy="332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811130" y="5633300"/>
            <a:ext cx="720080" cy="440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75226" y="5361625"/>
            <a:ext cx="148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Resultados</a:t>
            </a:r>
            <a:r>
              <a:rPr lang="en-US" dirty="0" smtClean="0"/>
              <a:t> do</a:t>
            </a:r>
          </a:p>
          <a:p>
            <a:pPr algn="ctr"/>
            <a:r>
              <a:rPr lang="en-US" dirty="0" smtClean="0"/>
              <a:t>Solver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813956" y="4451169"/>
            <a:ext cx="717254" cy="238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860032" y="4690010"/>
            <a:ext cx="671178" cy="295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675226" y="4366845"/>
            <a:ext cx="148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Equações</a:t>
            </a:r>
            <a:r>
              <a:rPr lang="en-US" dirty="0" smtClean="0"/>
              <a:t> </a:t>
            </a:r>
            <a:r>
              <a:rPr lang="en-US" dirty="0" err="1" smtClean="0"/>
              <a:t>Organizadas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47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RESULTADOS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ANÁLISE DOS RESULTADOS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sz="2400" b="1" dirty="0" smtClean="0"/>
              <a:t>Seções do Arquivo de Resultados (.lst):</a:t>
            </a:r>
          </a:p>
          <a:p>
            <a:pPr algn="just"/>
            <a:endParaRPr lang="pt-BR" sz="2400" dirty="0" smtClean="0"/>
          </a:p>
          <a:p>
            <a:r>
              <a:rPr lang="pt-BR" sz="2400" b="1" dirty="0" smtClean="0"/>
              <a:t>Echo print</a:t>
            </a:r>
            <a:r>
              <a:rPr lang="pt-BR" sz="2400" dirty="0" smtClean="0"/>
              <a:t>: cópia do arquivo de inputs com marcações das linhas à esquerda para referência futura</a:t>
            </a:r>
          </a:p>
          <a:p>
            <a:pPr algn="just"/>
            <a:endParaRPr lang="pt-BR" sz="2400" dirty="0" smtClean="0"/>
          </a:p>
          <a:p>
            <a:r>
              <a:rPr lang="pt-BR" sz="2400" b="1" dirty="0" err="1" smtClean="0"/>
              <a:t>Error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Messages</a:t>
            </a:r>
            <a:r>
              <a:rPr lang="pt-BR" sz="2400" dirty="0" smtClean="0"/>
              <a:t>: lista os erros de compilação, inserindo o símbolo “****” na linha abaixo de cada erro na seção </a:t>
            </a:r>
            <a:r>
              <a:rPr lang="pt-BR" sz="2400" dirty="0" err="1" smtClean="0"/>
              <a:t>Echo</a:t>
            </a:r>
            <a:r>
              <a:rPr lang="pt-BR" sz="2400" dirty="0" smtClean="0"/>
              <a:t> Print (anterior) e o código do erro com um símbolo de “$”.</a:t>
            </a:r>
          </a:p>
          <a:p>
            <a:pPr marL="400050" lvl="1" indent="0" algn="ctr">
              <a:buNone/>
            </a:pPr>
            <a:endParaRPr lang="pt-BR" sz="2000" b="1" dirty="0" smtClean="0"/>
          </a:p>
          <a:p>
            <a:pPr marL="400050" lvl="1" indent="0" algn="just">
              <a:buNone/>
            </a:pPr>
            <a:r>
              <a:rPr lang="pt-BR" sz="2000" dirty="0" smtClean="0"/>
              <a:t>Indicação do erro: </a:t>
            </a:r>
          </a:p>
          <a:p>
            <a:pPr marL="400050" lvl="1" indent="0" algn="just">
              <a:buNone/>
            </a:pPr>
            <a:endParaRPr lang="pt-BR" sz="2000" dirty="0" smtClean="0"/>
          </a:p>
          <a:p>
            <a:pPr marL="400050" lvl="1" indent="0" algn="just">
              <a:buNone/>
            </a:pPr>
            <a:endParaRPr lang="pt-BR" sz="2000" dirty="0" smtClean="0"/>
          </a:p>
          <a:p>
            <a:pPr marL="400050" lvl="1" indent="0" algn="just">
              <a:buNone/>
            </a:pPr>
            <a:r>
              <a:rPr lang="pt-BR" sz="2000" dirty="0" smtClean="0"/>
              <a:t>Expicação do erro:</a:t>
            </a:r>
          </a:p>
          <a:p>
            <a:pPr marL="0" indent="0" algn="ctr">
              <a:buNone/>
            </a:pPr>
            <a:endParaRPr lang="pt-BR" sz="2400" noProof="0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84" y="5147393"/>
            <a:ext cx="1512168" cy="51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140" y="6179110"/>
            <a:ext cx="2304256" cy="2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44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RESULTADOS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ANÁLISE DOS RESULTADOS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Seções do Arquivo de Resultados (.</a:t>
            </a:r>
            <a:r>
              <a:rPr lang="pt-BR" sz="2400" b="1" dirty="0" err="1" smtClean="0"/>
              <a:t>lst</a:t>
            </a:r>
            <a:r>
              <a:rPr lang="pt-BR" sz="2400" b="1" dirty="0" smtClean="0"/>
              <a:t>):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b="1" dirty="0" err="1" smtClean="0"/>
              <a:t>Reference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Maps</a:t>
            </a:r>
            <a:r>
              <a:rPr lang="pt-BR" sz="2400" dirty="0" smtClean="0"/>
              <a:t>:</a:t>
            </a:r>
          </a:p>
          <a:p>
            <a:pPr lvl="1" algn="just">
              <a:buFontTx/>
              <a:buChar char="-"/>
            </a:pPr>
            <a:r>
              <a:rPr lang="pt-BR" sz="2000" b="1" dirty="0" smtClean="0"/>
              <a:t>Mapa 1</a:t>
            </a:r>
            <a:r>
              <a:rPr lang="pt-BR" sz="2000" dirty="0" smtClean="0"/>
              <a:t>: lista todas as entidades (sets, parâmetros, variáveis e equações), relacionando seu tipo, local de declaração e de definição</a:t>
            </a:r>
          </a:p>
          <a:p>
            <a:pPr lvl="1" algn="just">
              <a:buFontTx/>
              <a:buChar char="-"/>
            </a:pPr>
            <a:endParaRPr lang="pt-BR" sz="2000" dirty="0" smtClean="0"/>
          </a:p>
          <a:p>
            <a:pPr lvl="1" algn="just">
              <a:buFontTx/>
              <a:buChar char="-"/>
            </a:pPr>
            <a:endParaRPr lang="pt-BR" sz="2000" dirty="0" smtClean="0"/>
          </a:p>
          <a:p>
            <a:pPr lvl="1" algn="just">
              <a:buFontTx/>
              <a:buChar char="-"/>
            </a:pPr>
            <a:endParaRPr lang="pt-BR" sz="2000" dirty="0" smtClean="0"/>
          </a:p>
          <a:p>
            <a:pPr lvl="1" algn="just">
              <a:buFontTx/>
              <a:buChar char="-"/>
            </a:pPr>
            <a:r>
              <a:rPr lang="pt-BR" sz="2000" b="1" dirty="0" smtClean="0"/>
              <a:t>Mapa 2</a:t>
            </a:r>
            <a:r>
              <a:rPr lang="pt-BR" sz="2000" dirty="0" smtClean="0"/>
              <a:t>: lista todas as entidades agrupadas por tipo</a:t>
            </a:r>
          </a:p>
          <a:p>
            <a:pPr algn="just"/>
            <a:endParaRPr lang="pt-BR" sz="2400" dirty="0" smtClean="0"/>
          </a:p>
          <a:p>
            <a:pPr marL="0" indent="0" algn="ctr">
              <a:buNone/>
            </a:pPr>
            <a:endParaRPr lang="pt-BR" sz="2400" noProof="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75" y="5559357"/>
            <a:ext cx="2466975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54341"/>
            <a:ext cx="6229350" cy="409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07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RESULTADOS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ANÁLISE DOS RESULTADOS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Seções do Arquivo de Resultados (.lst):</a:t>
            </a:r>
          </a:p>
          <a:p>
            <a:endParaRPr lang="pt-BR" sz="2400" dirty="0" smtClean="0"/>
          </a:p>
          <a:p>
            <a:r>
              <a:rPr lang="pt-BR" sz="2400" b="1" dirty="0" smtClean="0"/>
              <a:t>Equation Listing</a:t>
            </a:r>
            <a:r>
              <a:rPr lang="pt-BR" sz="2400" dirty="0" smtClean="0"/>
              <a:t> e </a:t>
            </a:r>
            <a:r>
              <a:rPr lang="pt-BR" sz="2400" b="1" dirty="0" smtClean="0"/>
              <a:t>Column Listing</a:t>
            </a:r>
          </a:p>
          <a:p>
            <a:pPr lvl="1">
              <a:buFontTx/>
              <a:buChar char="-"/>
            </a:pPr>
            <a:r>
              <a:rPr lang="pt-BR" sz="2000" b="1" dirty="0" smtClean="0"/>
              <a:t>Equation Listing</a:t>
            </a:r>
            <a:r>
              <a:rPr lang="pt-BR" sz="2000" dirty="0" smtClean="0"/>
              <a:t>: substitui os parâmetros e apresenta as equações para cada índice</a:t>
            </a:r>
          </a:p>
          <a:p>
            <a:pPr lvl="1">
              <a:buFontTx/>
              <a:buChar char="-"/>
            </a:pPr>
            <a:endParaRPr lang="pt-BR" sz="2000" dirty="0"/>
          </a:p>
          <a:p>
            <a:pPr lvl="1">
              <a:buFontTx/>
              <a:buChar char="-"/>
            </a:pPr>
            <a:endParaRPr lang="pt-BR" sz="2000" dirty="0" smtClean="0"/>
          </a:p>
          <a:p>
            <a:pPr lvl="1">
              <a:buFontTx/>
              <a:buChar char="-"/>
            </a:pPr>
            <a:endParaRPr lang="pt-BR" sz="2000" dirty="0"/>
          </a:p>
          <a:p>
            <a:pPr lvl="1">
              <a:buFontTx/>
              <a:buChar char="-"/>
            </a:pPr>
            <a:endParaRPr lang="pt-BR" sz="2000" dirty="0" smtClean="0"/>
          </a:p>
          <a:p>
            <a:pPr lvl="1">
              <a:buFontTx/>
              <a:buChar char="-"/>
            </a:pPr>
            <a:endParaRPr lang="pt-BR" sz="2000" dirty="0"/>
          </a:p>
          <a:p>
            <a:pPr lvl="1">
              <a:buFontTx/>
              <a:buChar char="-"/>
            </a:pPr>
            <a:endParaRPr lang="pt-BR" sz="2000" dirty="0" smtClean="0"/>
          </a:p>
          <a:p>
            <a:pPr lvl="1">
              <a:buFontTx/>
              <a:buChar char="-"/>
            </a:pPr>
            <a:r>
              <a:rPr lang="pt-BR" sz="2000" b="1" dirty="0" smtClean="0"/>
              <a:t>Column Listing</a:t>
            </a:r>
            <a:r>
              <a:rPr lang="pt-BR" sz="2000" dirty="0" smtClean="0"/>
              <a:t>: idem para variáveis</a:t>
            </a:r>
          </a:p>
          <a:p>
            <a:pPr>
              <a:buFontTx/>
              <a:buChar char="-"/>
            </a:pPr>
            <a:endParaRPr lang="pt-BR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717032"/>
            <a:ext cx="5520172" cy="262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4594879"/>
            <a:ext cx="6634758" cy="92235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580112" y="4149080"/>
            <a:ext cx="0" cy="3148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54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RESULTADOS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ANÁLISE DOS RESULTADOS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/>
              <a:t>Seções do Arquivo de Resultados (.lst):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b="1" dirty="0" smtClean="0"/>
              <a:t>Model </a:t>
            </a:r>
            <a:r>
              <a:rPr lang="pt-BR" sz="2400" b="1" dirty="0" err="1" smtClean="0"/>
              <a:t>Statistics</a:t>
            </a:r>
            <a:r>
              <a:rPr lang="pt-BR" sz="2400" dirty="0" smtClean="0"/>
              <a:t>:</a:t>
            </a:r>
          </a:p>
          <a:p>
            <a:pPr lvl="1" algn="just">
              <a:buFontTx/>
              <a:buChar char="-"/>
            </a:pPr>
            <a:r>
              <a:rPr lang="en-US" sz="2000" dirty="0" err="1" smtClean="0"/>
              <a:t>Tamanho</a:t>
            </a:r>
            <a:r>
              <a:rPr lang="en-US" sz="2000" dirty="0" smtClean="0"/>
              <a:t> e </a:t>
            </a:r>
            <a:r>
              <a:rPr lang="en-US" sz="2000" dirty="0" err="1" smtClean="0"/>
              <a:t>Não</a:t>
            </a:r>
            <a:r>
              <a:rPr lang="en-US" sz="2000" dirty="0" smtClean="0"/>
              <a:t> </a:t>
            </a:r>
            <a:r>
              <a:rPr lang="en-US" sz="2000" dirty="0" err="1" smtClean="0"/>
              <a:t>linearidades</a:t>
            </a:r>
            <a:r>
              <a:rPr lang="en-US" sz="2000" dirty="0" smtClean="0"/>
              <a:t> do </a:t>
            </a:r>
            <a:r>
              <a:rPr lang="en-US" sz="2000" dirty="0" err="1" smtClean="0"/>
              <a:t>modelo</a:t>
            </a:r>
            <a:endParaRPr lang="en-US" sz="2000" dirty="0" smtClean="0"/>
          </a:p>
          <a:p>
            <a:pPr algn="just">
              <a:buFontTx/>
              <a:buChar char="-"/>
            </a:pPr>
            <a:endParaRPr lang="pt-BR" sz="2400" dirty="0" smtClean="0"/>
          </a:p>
          <a:p>
            <a:pPr marL="0" indent="0" algn="ctr">
              <a:buNone/>
            </a:pPr>
            <a:endParaRPr lang="pt-BR" sz="2400" noProof="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98087"/>
            <a:ext cx="7092280" cy="167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07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RESULTADOS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ANÁLISE DOS RESULTADOS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50956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Seções do Arquivo de Resultados (.lst):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b="1" dirty="0" smtClean="0"/>
              <a:t>Status </a:t>
            </a:r>
            <a:r>
              <a:rPr lang="pt-BR" sz="2400" b="1" dirty="0" err="1" smtClean="0"/>
              <a:t>Report</a:t>
            </a:r>
            <a:r>
              <a:rPr lang="pt-BR" sz="2400" dirty="0" smtClean="0"/>
              <a:t>:</a:t>
            </a:r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marL="457200" lvl="1" indent="0" algn="just">
              <a:buNone/>
            </a:pPr>
            <a:endParaRPr lang="pt-BR" noProof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2942343"/>
            <a:ext cx="4608512" cy="26468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35896" y="4179082"/>
            <a:ext cx="1296144" cy="4469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1720" y="6019947"/>
            <a:ext cx="6616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pt-BR" sz="2000" dirty="0" smtClean="0"/>
              <a:t>2 </a:t>
            </a:r>
            <a:r>
              <a:rPr lang="pt-BR" sz="2000" dirty="0"/>
              <a:t>campos mais importantes</a:t>
            </a:r>
            <a:r>
              <a:rPr lang="pt-BR" sz="2000" dirty="0" smtClean="0"/>
              <a:t>: </a:t>
            </a:r>
            <a:r>
              <a:rPr lang="pt-BR" sz="2000" dirty="0"/>
              <a:t>Solver Status e </a:t>
            </a:r>
            <a:r>
              <a:rPr lang="pt-BR" sz="2000" dirty="0" err="1"/>
              <a:t>Model</a:t>
            </a:r>
            <a:r>
              <a:rPr lang="pt-BR" sz="2000" dirty="0"/>
              <a:t> Status</a:t>
            </a:r>
          </a:p>
        </p:txBody>
      </p:sp>
    </p:spTree>
    <p:extLst>
      <p:ext uri="{BB962C8B-B14F-4D97-AF65-F5344CB8AC3E}">
        <p14:creationId xmlns:p14="http://schemas.microsoft.com/office/powerpoint/2010/main" val="229499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RESULTADOS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ANÁLISE DOS RESULTADOS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Seções do Arquivo de Resultados (.lst):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b="1" dirty="0" smtClean="0"/>
              <a:t>Status </a:t>
            </a:r>
            <a:r>
              <a:rPr lang="pt-BR" sz="2400" b="1" dirty="0" err="1" smtClean="0"/>
              <a:t>Report</a:t>
            </a:r>
            <a:r>
              <a:rPr lang="pt-BR" sz="2400" dirty="0" smtClean="0"/>
              <a:t>:</a:t>
            </a:r>
            <a:endParaRPr lang="pt-BR" sz="1600" dirty="0" smtClean="0"/>
          </a:p>
          <a:p>
            <a:pPr algn="just">
              <a:buFontTx/>
              <a:buChar char="-"/>
            </a:pPr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marL="0" indent="0" algn="ctr">
              <a:buNone/>
            </a:pPr>
            <a:endParaRPr lang="pt-BR" sz="2400" noProof="0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512" y="3515657"/>
            <a:ext cx="4733645" cy="30361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01929" y="3126407"/>
            <a:ext cx="151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Solver Status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239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RESULTADOS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ANÁLISE DOS RESULTADOS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Seções do Arquivo de Resultados (.lst):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b="1" dirty="0" smtClean="0"/>
              <a:t>Status </a:t>
            </a:r>
            <a:r>
              <a:rPr lang="pt-BR" sz="2400" b="1" dirty="0" err="1" smtClean="0"/>
              <a:t>Report</a:t>
            </a:r>
            <a:r>
              <a:rPr lang="pt-BR" sz="2400" dirty="0" smtClean="0"/>
              <a:t>:</a:t>
            </a:r>
            <a:endParaRPr lang="pt-BR" sz="1600" dirty="0" smtClean="0"/>
          </a:p>
          <a:p>
            <a:pPr algn="just">
              <a:buFontTx/>
              <a:buChar char="-"/>
            </a:pPr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marL="0" indent="0" algn="ctr">
              <a:buNone/>
            </a:pPr>
            <a:endParaRPr lang="pt-BR" sz="2400" noProof="0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3429001"/>
            <a:ext cx="4330806" cy="32511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27984" y="3059668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Model Status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0586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RESULTADOS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ANÁLISE DOS RESULTADOS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Seções do Arquivo de Resultados (.lst):</a:t>
            </a:r>
          </a:p>
          <a:p>
            <a:pPr algn="just"/>
            <a:r>
              <a:rPr lang="pt-BR" sz="2400" b="1" dirty="0" err="1" smtClean="0"/>
              <a:t>Solution</a:t>
            </a:r>
            <a:r>
              <a:rPr lang="pt-BR" sz="2400" b="1" dirty="0" smtClean="0"/>
              <a:t> Reports</a:t>
            </a:r>
            <a:r>
              <a:rPr lang="pt-BR" sz="2400" dirty="0" smtClean="0"/>
              <a:t>:</a:t>
            </a:r>
          </a:p>
          <a:p>
            <a:pPr lvl="1" algn="just">
              <a:buFontTx/>
              <a:buChar char="-"/>
            </a:pPr>
            <a:r>
              <a:rPr lang="pt-BR" sz="2000" dirty="0" smtClean="0"/>
              <a:t>Resultados da solução do problema:</a:t>
            </a:r>
          </a:p>
          <a:p>
            <a:pPr algn="just">
              <a:buFontTx/>
              <a:buChar char="-"/>
            </a:pPr>
            <a:endParaRPr lang="pt-BR" sz="2400" dirty="0" smtClean="0"/>
          </a:p>
          <a:p>
            <a:pPr marL="0" indent="0" algn="ctr">
              <a:buNone/>
            </a:pPr>
            <a:endParaRPr lang="pt-BR" sz="2400" noProof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852936"/>
            <a:ext cx="4258390" cy="3920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4002" y="436510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“.” = zero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37769" y="3491716"/>
            <a:ext cx="1754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EPS = </a:t>
            </a:r>
            <a:r>
              <a:rPr lang="en-US" dirty="0" err="1" smtClean="0">
                <a:solidFill>
                  <a:srgbClr val="FF0000"/>
                </a:solidFill>
              </a:rPr>
              <a:t>quase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zero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41870" y="2780928"/>
            <a:ext cx="116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lo, l, up, 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26424" y="4786637"/>
            <a:ext cx="1621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Marginal: zero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para </a:t>
            </a:r>
            <a:r>
              <a:rPr lang="en-US" dirty="0" err="1" smtClean="0">
                <a:solidFill>
                  <a:srgbClr val="FF0000"/>
                </a:solidFill>
              </a:rPr>
              <a:t>restrições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inativas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>
            <a:endCxn id="19" idx="1"/>
          </p:cNvCxnSpPr>
          <p:nvPr/>
        </p:nvCxnSpPr>
        <p:spPr>
          <a:xfrm>
            <a:off x="6084168" y="3573016"/>
            <a:ext cx="1053601" cy="1033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20" idx="1"/>
          </p:cNvCxnSpPr>
          <p:nvPr/>
        </p:nvCxnSpPr>
        <p:spPr>
          <a:xfrm flipV="1">
            <a:off x="6228184" y="2965594"/>
            <a:ext cx="1113686" cy="3193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40152" y="3789040"/>
            <a:ext cx="1211403" cy="7821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73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RESULTADOS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ANÁLISE DOS RESULTADOS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Seções do Arquivo de Resultados (.lst):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b="1" dirty="0" err="1" smtClean="0"/>
              <a:t>Solution</a:t>
            </a:r>
            <a:r>
              <a:rPr lang="pt-BR" sz="2400" b="1" dirty="0" smtClean="0"/>
              <a:t> Reports:</a:t>
            </a:r>
          </a:p>
          <a:p>
            <a:pPr lvl="1" algn="just">
              <a:buFontTx/>
              <a:buChar char="-"/>
            </a:pPr>
            <a:r>
              <a:rPr lang="pt-BR" sz="2000" dirty="0" smtClean="0"/>
              <a:t>Report </a:t>
            </a:r>
            <a:r>
              <a:rPr lang="pt-BR" sz="2000" dirty="0" err="1" smtClean="0"/>
              <a:t>Summary</a:t>
            </a:r>
            <a:r>
              <a:rPr lang="pt-BR" sz="2000" dirty="0" smtClean="0"/>
              <a:t>: número de equações ou variáveis não-ótimas, inviáveis, irrestritas ou com erro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201" y="4172987"/>
            <a:ext cx="6681228" cy="142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68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INTRODUÇÃO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INTRODUÇÃO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855365"/>
            <a:ext cx="649106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sz="2400" dirty="0" smtClean="0"/>
              <a:t>Fluxo de Informações no ambiente GAMS </a:t>
            </a:r>
            <a:r>
              <a:rPr lang="pt-BR" sz="1800" dirty="0" smtClean="0"/>
              <a:t>(Grossmann, 1991):</a:t>
            </a:r>
            <a:endParaRPr lang="pt-BR" sz="2400" dirty="0" smtClean="0"/>
          </a:p>
          <a:p>
            <a:pPr algn="ctr"/>
            <a:endParaRPr lang="pt-BR" dirty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22193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077" y="3140968"/>
            <a:ext cx="20669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714" y="4415755"/>
            <a:ext cx="17716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12976"/>
            <a:ext cx="22479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62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EXEMPLOS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pt-BR" sz="2400" b="1" smtClean="0"/>
          </a:p>
          <a:p>
            <a:pPr marL="114300" indent="0" algn="ctr">
              <a:buNone/>
            </a:pPr>
            <a:r>
              <a:rPr lang="pt-BR" sz="2400" b="1" smtClean="0"/>
              <a:t>Exemplo 1: </a:t>
            </a:r>
          </a:p>
          <a:p>
            <a:pPr marL="114300" indent="0" algn="ctr">
              <a:buNone/>
            </a:pPr>
            <a:r>
              <a:rPr lang="pt-BR" sz="2400" b="1" smtClean="0"/>
              <a:t>Programação Linear</a:t>
            </a:r>
          </a:p>
          <a:p>
            <a:pPr marL="114300" indent="0" algn="ctr">
              <a:buNone/>
            </a:pPr>
            <a:endParaRPr lang="pt-BR" sz="2400" b="1" smtClean="0"/>
          </a:p>
          <a:p>
            <a:pPr marL="114300" indent="0" algn="ctr">
              <a:buNone/>
            </a:pPr>
            <a:r>
              <a:rPr lang="pt-BR" sz="2400" b="1" smtClean="0"/>
              <a:t>Exemplo 2: </a:t>
            </a:r>
          </a:p>
          <a:p>
            <a:pPr marL="114300" indent="0" algn="ctr">
              <a:buNone/>
            </a:pPr>
            <a:r>
              <a:rPr lang="pt-BR" sz="2400" b="1" smtClean="0"/>
              <a:t>Programaçao Não Linear</a:t>
            </a:r>
          </a:p>
          <a:p>
            <a:pPr marL="114300" indent="0" algn="ctr">
              <a:buNone/>
            </a:pPr>
            <a:endParaRPr lang="pt-BR" sz="2400" b="1" smtClean="0"/>
          </a:p>
          <a:p>
            <a:pPr marL="114300" indent="0" algn="ctr">
              <a:buNone/>
            </a:pPr>
            <a:r>
              <a:rPr lang="pt-BR" sz="2400" b="1" smtClean="0"/>
              <a:t>Exemplo 3:</a:t>
            </a:r>
          </a:p>
          <a:p>
            <a:pPr marL="114300" indent="0" algn="ctr">
              <a:buNone/>
            </a:pPr>
            <a:r>
              <a:rPr lang="pt-BR" sz="2400" b="1" smtClean="0"/>
              <a:t>Programação Não Linear Inteira Mista</a:t>
            </a:r>
          </a:p>
          <a:p>
            <a:pPr marL="0" indent="0" algn="ctr">
              <a:buNone/>
            </a:pPr>
            <a:endParaRPr lang="pt-BR" sz="24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80309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EXEMPLOS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pt-BR" sz="2000" b="1" smtClean="0"/>
              <a:t>Classificação dos problemas de otimização (Biegler, 2010):</a:t>
            </a:r>
          </a:p>
          <a:p>
            <a:pPr marL="0" indent="0" algn="ctr">
              <a:buNone/>
            </a:pPr>
            <a:endParaRPr lang="pt-BR" sz="2400" noProof="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9065"/>
            <a:ext cx="6912768" cy="388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72983" y="4079970"/>
            <a:ext cx="1368152" cy="5731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48064" y="4869160"/>
            <a:ext cx="1512168" cy="5731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79912" y="5592138"/>
            <a:ext cx="756084" cy="5731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6165304"/>
            <a:ext cx="115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Exemplo</a:t>
            </a:r>
            <a:r>
              <a:rPr lang="en-US" dirty="0"/>
              <a:t> 1</a:t>
            </a:r>
            <a:endParaRPr lang="pt-BR" dirty="0"/>
          </a:p>
        </p:txBody>
      </p:sp>
      <p:sp>
        <p:nvSpPr>
          <p:cNvPr id="7" name="Rectangle 6"/>
          <p:cNvSpPr/>
          <p:nvPr/>
        </p:nvSpPr>
        <p:spPr>
          <a:xfrm>
            <a:off x="5915845" y="5407472"/>
            <a:ext cx="1156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Exemplo</a:t>
            </a:r>
            <a:r>
              <a:rPr lang="en-US" dirty="0" smtClean="0"/>
              <a:t> 2</a:t>
            </a:r>
            <a:endParaRPr lang="pt-BR" dirty="0"/>
          </a:p>
        </p:txBody>
      </p:sp>
      <p:sp>
        <p:nvSpPr>
          <p:cNvPr id="8" name="Rectangle 7"/>
          <p:cNvSpPr/>
          <p:nvPr/>
        </p:nvSpPr>
        <p:spPr>
          <a:xfrm>
            <a:off x="3775633" y="3789040"/>
            <a:ext cx="1156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Exemplo</a:t>
            </a:r>
            <a:r>
              <a:rPr lang="en-US" dirty="0"/>
              <a:t> </a:t>
            </a:r>
            <a:r>
              <a:rPr lang="en-US" dirty="0" smtClean="0"/>
              <a:t>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68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6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EXEMPLOS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855365"/>
            <a:ext cx="6491064" cy="452596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pt-BR" sz="2000" dirty="0" smtClean="0"/>
              <a:t>Representações do modelo, da vida real ao solver:</a:t>
            </a:r>
          </a:p>
          <a:p>
            <a:pPr marL="114300" indent="0" algn="ctr">
              <a:buNone/>
            </a:pPr>
            <a:r>
              <a:rPr lang="pt-BR" sz="1400" dirty="0" smtClean="0"/>
              <a:t>(Andrei, 2013)</a:t>
            </a:r>
          </a:p>
          <a:p>
            <a:pPr marL="0" indent="0" algn="ctr">
              <a:buNone/>
            </a:pPr>
            <a:endParaRPr lang="pt-BR" sz="2400" noProof="0" dirty="0" smtClean="0"/>
          </a:p>
        </p:txBody>
      </p:sp>
      <p:sp>
        <p:nvSpPr>
          <p:cNvPr id="31" name="Rectangle 30"/>
          <p:cNvSpPr/>
          <p:nvPr/>
        </p:nvSpPr>
        <p:spPr>
          <a:xfrm>
            <a:off x="2767078" y="3068960"/>
            <a:ext cx="13716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Vida Real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stCxn id="31" idx="3"/>
            <a:endCxn id="33" idx="1"/>
          </p:cNvCxnSpPr>
          <p:nvPr/>
        </p:nvCxnSpPr>
        <p:spPr>
          <a:xfrm>
            <a:off x="4138678" y="3526160"/>
            <a:ext cx="64117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779854" y="3068960"/>
            <a:ext cx="13716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Modelo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Linguístico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3" idx="3"/>
            <a:endCxn id="35" idx="1"/>
          </p:cNvCxnSpPr>
          <p:nvPr/>
        </p:nvCxnSpPr>
        <p:spPr>
          <a:xfrm>
            <a:off x="6151454" y="3526160"/>
            <a:ext cx="64807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799526" y="3068960"/>
            <a:ext cx="13716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Modelo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Algébrico-Diferencial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63888" y="4581128"/>
            <a:ext cx="13716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Modelo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Algébrico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576664" y="4581128"/>
            <a:ext cx="13716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Modelo</a:t>
            </a:r>
            <a:r>
              <a:rPr lang="en-US" dirty="0" smtClean="0">
                <a:solidFill>
                  <a:schemeClr val="tx1"/>
                </a:solidFill>
              </a:rPr>
              <a:t> no </a:t>
            </a:r>
            <a:r>
              <a:rPr lang="en-US" dirty="0" err="1">
                <a:solidFill>
                  <a:schemeClr val="tx1"/>
                </a:solidFill>
              </a:rPr>
              <a:t>F</a:t>
            </a:r>
            <a:r>
              <a:rPr lang="en-US" dirty="0" err="1" smtClean="0">
                <a:solidFill>
                  <a:schemeClr val="tx1"/>
                </a:solidFill>
              </a:rPr>
              <a:t>ormato</a:t>
            </a:r>
            <a:r>
              <a:rPr lang="en-US" dirty="0" smtClean="0">
                <a:solidFill>
                  <a:schemeClr val="tx1"/>
                </a:solidFill>
              </a:rPr>
              <a:t> do Solver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endCxn id="36" idx="1"/>
          </p:cNvCxnSpPr>
          <p:nvPr/>
        </p:nvCxnSpPr>
        <p:spPr>
          <a:xfrm>
            <a:off x="2925068" y="5038328"/>
            <a:ext cx="63882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949909" y="5037709"/>
            <a:ext cx="63882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969581" y="5037709"/>
            <a:ext cx="63882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5" idx="3"/>
          </p:cNvCxnSpPr>
          <p:nvPr/>
        </p:nvCxnSpPr>
        <p:spPr>
          <a:xfrm>
            <a:off x="8171126" y="3526160"/>
            <a:ext cx="5053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676456" y="3526160"/>
            <a:ext cx="0" cy="840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925068" y="4357362"/>
            <a:ext cx="57513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925068" y="4357362"/>
            <a:ext cx="0" cy="6809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62015" y="4825747"/>
            <a:ext cx="123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Otimização</a:t>
            </a:r>
            <a:endParaRPr lang="pt-BR" dirty="0"/>
          </a:p>
        </p:txBody>
      </p:sp>
      <p:sp>
        <p:nvSpPr>
          <p:cNvPr id="19" name="TextBox 18"/>
          <p:cNvSpPr txBox="1"/>
          <p:nvPr/>
        </p:nvSpPr>
        <p:spPr>
          <a:xfrm>
            <a:off x="2099449" y="5632767"/>
            <a:ext cx="1127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discretização</a:t>
            </a:r>
            <a:endParaRPr lang="pt-BR" sz="1400" dirty="0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2707442" y="5195079"/>
            <a:ext cx="217626" cy="4658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550721" y="5807718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Compilador</a:t>
            </a:r>
            <a:endParaRPr lang="en-US" sz="1400" dirty="0" smtClean="0"/>
          </a:p>
          <a:p>
            <a:pPr algn="ctr"/>
            <a:r>
              <a:rPr lang="en-US" sz="1400" dirty="0"/>
              <a:t>d</a:t>
            </a:r>
            <a:r>
              <a:rPr lang="en-US" sz="1400" dirty="0" smtClean="0"/>
              <a:t>o GAMS</a:t>
            </a:r>
            <a:endParaRPr lang="pt-BR" sz="14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5158714" y="5207902"/>
            <a:ext cx="27651" cy="628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33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5" grpId="0" animBg="1"/>
      <p:bldP spid="36" grpId="0" animBg="1"/>
      <p:bldP spid="37" grpId="0" animBg="1"/>
      <p:bldP spid="6" grpId="0"/>
      <p:bldP spid="19" grpId="0"/>
      <p:bldP spid="4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1 – 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0871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 smtClean="0"/>
              <a:t>Programação Linear</a:t>
            </a:r>
          </a:p>
          <a:p>
            <a:pPr marL="0" indent="0" algn="ctr">
              <a:buNone/>
            </a:pPr>
            <a:endParaRPr lang="pt-BR" sz="1200" dirty="0" smtClean="0"/>
          </a:p>
          <a:p>
            <a:pPr algn="just"/>
            <a:r>
              <a:rPr lang="pt-BR" sz="2400" dirty="0" smtClean="0"/>
              <a:t>Características:</a:t>
            </a:r>
            <a:endParaRPr lang="pt-BR" sz="2000" dirty="0" smtClean="0"/>
          </a:p>
          <a:p>
            <a:pPr lvl="1" algn="just">
              <a:buFontTx/>
              <a:buChar char="-"/>
            </a:pPr>
            <a:r>
              <a:rPr lang="pt-BR" sz="1800" dirty="0" smtClean="0"/>
              <a:t>Função objetivo:	Linear</a:t>
            </a:r>
          </a:p>
          <a:p>
            <a:pPr lvl="1" algn="just">
              <a:buFontTx/>
              <a:buChar char="-"/>
            </a:pPr>
            <a:r>
              <a:rPr lang="pt-BR" sz="1800" dirty="0" smtClean="0"/>
              <a:t>Restrições:	 	Lineares</a:t>
            </a:r>
            <a:endParaRPr lang="pt-BR" sz="2400" dirty="0" smtClean="0"/>
          </a:p>
          <a:p>
            <a:pPr lvl="1" algn="just">
              <a:buFontTx/>
              <a:buChar char="-"/>
            </a:pPr>
            <a:r>
              <a:rPr lang="pt-BR" sz="1800" dirty="0" smtClean="0"/>
              <a:t>Parâmetros que afetam o tamanho do problema: </a:t>
            </a:r>
          </a:p>
          <a:p>
            <a:pPr lvl="2" algn="just">
              <a:buFontTx/>
              <a:buChar char="-"/>
            </a:pPr>
            <a:r>
              <a:rPr lang="pt-BR" sz="1600" dirty="0" smtClean="0"/>
              <a:t>número de variáveis </a:t>
            </a:r>
          </a:p>
          <a:p>
            <a:pPr lvl="2" algn="just">
              <a:buFontTx/>
              <a:buChar char="-"/>
            </a:pPr>
            <a:r>
              <a:rPr lang="pt-BR" sz="1600" dirty="0" smtClean="0"/>
              <a:t>número de restrições</a:t>
            </a:r>
          </a:p>
          <a:p>
            <a:pPr lvl="2" algn="just">
              <a:buFontTx/>
              <a:buChar char="-"/>
            </a:pPr>
            <a:r>
              <a:rPr lang="pt-BR" sz="1600" dirty="0" smtClean="0"/>
              <a:t>número de entradas não-zero da matriz de constantes</a:t>
            </a:r>
          </a:p>
          <a:p>
            <a:pPr lvl="2" algn="just">
              <a:buFontTx/>
              <a:buChar char="-"/>
            </a:pPr>
            <a:endParaRPr lang="pt-BR" sz="1400" dirty="0" smtClean="0"/>
          </a:p>
          <a:p>
            <a:pPr algn="just"/>
            <a:r>
              <a:rPr lang="pt-BR" sz="2400" dirty="0" smtClean="0"/>
              <a:t>Problema na forma matricial:</a:t>
            </a:r>
          </a:p>
          <a:p>
            <a:pPr lvl="1" algn="just">
              <a:buFontTx/>
              <a:buChar char="-"/>
            </a:pPr>
            <a:endParaRPr lang="pt-BR" sz="1800" dirty="0" smtClean="0"/>
          </a:p>
          <a:p>
            <a:pPr lvl="1" algn="just">
              <a:buFontTx/>
              <a:buChar char="-"/>
            </a:pPr>
            <a:endParaRPr lang="pt-BR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5289704"/>
            <a:ext cx="2376264" cy="130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1 – 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997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 smtClean="0"/>
              <a:t>Programação Linear</a:t>
            </a:r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000" dirty="0" smtClean="0"/>
              <a:t>Algoritmos de </a:t>
            </a:r>
            <a:r>
              <a:rPr lang="pt-BR" sz="2000" dirty="0" err="1" smtClean="0"/>
              <a:t>Solvers</a:t>
            </a:r>
            <a:r>
              <a:rPr lang="pt-BR" sz="2000" dirty="0"/>
              <a:t> </a:t>
            </a:r>
            <a:r>
              <a:rPr lang="pt-BR" sz="2000" dirty="0" smtClean="0"/>
              <a:t>Comerciais (Edgar, </a:t>
            </a:r>
            <a:r>
              <a:rPr lang="pt-BR" sz="2000" dirty="0" err="1" smtClean="0"/>
              <a:t>Himmelblau</a:t>
            </a:r>
            <a:r>
              <a:rPr lang="pt-BR" sz="2000" dirty="0" smtClean="0"/>
              <a:t> e </a:t>
            </a:r>
            <a:r>
              <a:rPr lang="pt-BR" sz="2000" dirty="0" err="1" smtClean="0"/>
              <a:t>Lasdon</a:t>
            </a:r>
            <a:r>
              <a:rPr lang="pt-BR" sz="2000" dirty="0" smtClean="0"/>
              <a:t>, 2010):</a:t>
            </a:r>
            <a:r>
              <a:rPr lang="pt-BR" sz="2400" dirty="0" smtClean="0"/>
              <a:t> </a:t>
            </a:r>
          </a:p>
          <a:p>
            <a:pPr lvl="1">
              <a:buFontTx/>
              <a:buChar char="-"/>
            </a:pPr>
            <a:endParaRPr lang="pt-BR" sz="2000" b="1" dirty="0" smtClean="0"/>
          </a:p>
          <a:p>
            <a:pPr lvl="1">
              <a:buFontTx/>
              <a:buChar char="-"/>
            </a:pPr>
            <a:r>
              <a:rPr lang="pt-BR" sz="2000" b="1" dirty="0" smtClean="0"/>
              <a:t>Simplex</a:t>
            </a:r>
            <a:r>
              <a:rPr lang="pt-BR" sz="2000" dirty="0" smtClean="0"/>
              <a:t>: busca o mínimo através dos vértices da região viável</a:t>
            </a:r>
          </a:p>
          <a:p>
            <a:pPr lvl="1">
              <a:buFontTx/>
              <a:buChar char="-"/>
              <a:tabLst>
                <a:tab pos="2743200" algn="l"/>
              </a:tabLst>
            </a:pPr>
            <a:endParaRPr lang="pt-BR" sz="2000" b="1" dirty="0" smtClean="0"/>
          </a:p>
          <a:p>
            <a:pPr lvl="1">
              <a:buFontTx/>
              <a:buChar char="-"/>
              <a:tabLst>
                <a:tab pos="2743200" algn="l"/>
              </a:tabLst>
            </a:pPr>
            <a:r>
              <a:rPr lang="pt-BR" sz="2000" b="1" dirty="0" smtClean="0"/>
              <a:t>Métodos de Barreiras (ponto interior)</a:t>
            </a:r>
            <a:r>
              <a:rPr lang="pt-BR" sz="2000" dirty="0" smtClean="0"/>
              <a:t>: não  atendem às restrições a cada iteração, avaliando pontos fora dos vértices. Tomam menos iterações, porém, com um maior tempo para cada iteração. São geralmente melhores para problemas de grande porte.</a:t>
            </a:r>
            <a:endParaRPr lang="pt-BR" sz="24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65946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dirty="0" smtClean="0"/>
              <a:t>EXEMPLO 1 – 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400" b="1" noProof="0" dirty="0" smtClean="0"/>
              <a:t>Solver Utilizado: CPLEX</a:t>
            </a:r>
          </a:p>
          <a:p>
            <a:pPr marL="0" indent="0">
              <a:buNone/>
            </a:pPr>
            <a:endParaRPr lang="pt-BR" sz="2400" b="1" dirty="0" smtClean="0"/>
          </a:p>
          <a:p>
            <a:r>
              <a:rPr lang="pt-BR" sz="2400" u="sng" noProof="0" dirty="0" smtClean="0"/>
              <a:t>Tipo de problemas</a:t>
            </a:r>
            <a:r>
              <a:rPr lang="pt-BR" sz="2400" noProof="0" dirty="0" smtClean="0"/>
              <a:t>: programação linear, inteira mista ou com restrições quadráticas</a:t>
            </a:r>
          </a:p>
          <a:p>
            <a:endParaRPr lang="pt-BR" sz="2400" noProof="0" dirty="0" smtClean="0"/>
          </a:p>
          <a:p>
            <a:r>
              <a:rPr lang="pt-BR" sz="2400" u="sng" noProof="0" dirty="0" smtClean="0"/>
              <a:t>Algoritmos para LP</a:t>
            </a:r>
            <a:r>
              <a:rPr lang="pt-BR" sz="2400" noProof="0" dirty="0" smtClean="0"/>
              <a:t>: dual simplex (+ usado), primal simplex, network </a:t>
            </a:r>
            <a:r>
              <a:rPr lang="pt-BR" sz="2400" noProof="0" dirty="0" err="1" smtClean="0"/>
              <a:t>optimizer</a:t>
            </a:r>
            <a:r>
              <a:rPr lang="pt-BR" sz="2400" noProof="0" dirty="0" smtClean="0"/>
              <a:t>, </a:t>
            </a:r>
            <a:r>
              <a:rPr lang="pt-BR" sz="2400" noProof="0" dirty="0" err="1" smtClean="0"/>
              <a:t>barrier</a:t>
            </a:r>
            <a:r>
              <a:rPr lang="pt-BR" sz="2400" noProof="0" dirty="0" smtClean="0"/>
              <a:t> </a:t>
            </a:r>
            <a:r>
              <a:rPr lang="pt-BR" sz="2400" noProof="0" dirty="0" err="1" smtClean="0"/>
              <a:t>algorithm</a:t>
            </a:r>
            <a:r>
              <a:rPr lang="pt-BR" sz="2400" noProof="0" dirty="0" smtClean="0"/>
              <a:t> e </a:t>
            </a:r>
            <a:r>
              <a:rPr lang="pt-BR" sz="2400" noProof="0" dirty="0" err="1" smtClean="0"/>
              <a:t>sifiting</a:t>
            </a:r>
            <a:r>
              <a:rPr lang="pt-BR" sz="2400" noProof="0" dirty="0" smtClean="0"/>
              <a:t> </a:t>
            </a:r>
            <a:r>
              <a:rPr lang="pt-BR" sz="2400" noProof="0" dirty="0" err="1" smtClean="0"/>
              <a:t>algorithm</a:t>
            </a:r>
            <a:endParaRPr lang="pt-BR" sz="2400" noProof="0" dirty="0" smtClean="0"/>
          </a:p>
          <a:p>
            <a:endParaRPr lang="pt-BR" sz="2400" noProof="0" dirty="0" smtClean="0"/>
          </a:p>
          <a:p>
            <a:r>
              <a:rPr lang="pt-BR" sz="2400" u="sng" noProof="0" dirty="0" smtClean="0"/>
              <a:t>Problema</a:t>
            </a:r>
            <a:r>
              <a:rPr lang="pt-BR" sz="2400" noProof="0" dirty="0" smtClean="0"/>
              <a:t>: falta de memória para problemas muito grandes</a:t>
            </a:r>
          </a:p>
          <a:p>
            <a:pPr marL="0" indent="0" algn="ctr">
              <a:buNone/>
            </a:pPr>
            <a:endParaRPr lang="pt-BR" sz="2400" dirty="0" smtClean="0"/>
          </a:p>
          <a:p>
            <a:pPr marL="0" indent="0" algn="ctr">
              <a:buNone/>
            </a:pPr>
            <a:endParaRPr lang="pt-BR" sz="24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6585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dirty="0" smtClean="0"/>
              <a:t>EXEMPLO 1 – 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696744" cy="509567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sz="2400" b="1" dirty="0" smtClean="0"/>
              <a:t>Descrição do Problema</a:t>
            </a:r>
          </a:p>
          <a:p>
            <a:pPr marL="0" indent="0">
              <a:buNone/>
            </a:pPr>
            <a:endParaRPr lang="pt-BR" sz="2200" dirty="0" smtClean="0"/>
          </a:p>
          <a:p>
            <a:pPr marL="0" indent="0">
              <a:buNone/>
            </a:pPr>
            <a:r>
              <a:rPr lang="pt-BR" sz="2600" dirty="0" smtClean="0"/>
              <a:t>Produção e Mistura em Refinarias (Edgar e </a:t>
            </a:r>
            <a:r>
              <a:rPr lang="pt-BR" sz="2600" dirty="0" err="1" smtClean="0"/>
              <a:t>Himmelblau</a:t>
            </a:r>
            <a:r>
              <a:rPr lang="pt-BR" sz="2600" dirty="0" smtClean="0"/>
              <a:t>, 1988)</a:t>
            </a:r>
            <a:endParaRPr lang="pt-BR" sz="2300" dirty="0" smtClean="0"/>
          </a:p>
          <a:p>
            <a:pPr marL="742950" lvl="2" indent="-342900">
              <a:buFontTx/>
              <a:buChar char="-"/>
            </a:pPr>
            <a:endParaRPr lang="pt-BR" sz="2300" dirty="0" smtClean="0"/>
          </a:p>
          <a:p>
            <a:pPr marL="742950" lvl="2" indent="-342900">
              <a:buFontTx/>
              <a:buChar char="-"/>
            </a:pPr>
            <a:r>
              <a:rPr lang="pt-BR" sz="2300" u="sng" dirty="0" smtClean="0"/>
              <a:t>Restrições de igualdade</a:t>
            </a:r>
            <a:r>
              <a:rPr lang="pt-BR" sz="2300" dirty="0" smtClean="0"/>
              <a:t>: </a:t>
            </a:r>
          </a:p>
          <a:p>
            <a:pPr marL="1200150" lvl="3" indent="-342900">
              <a:buFontTx/>
              <a:buChar char="-"/>
            </a:pPr>
            <a:r>
              <a:rPr lang="pt-BR" sz="2300" dirty="0" smtClean="0"/>
              <a:t>rendimento dos reagentes para cada produto</a:t>
            </a:r>
          </a:p>
          <a:p>
            <a:pPr marL="1200150" lvl="3" indent="-342900">
              <a:buFontTx/>
              <a:buChar char="-"/>
            </a:pPr>
            <a:r>
              <a:rPr lang="pt-BR" sz="2300" dirty="0" smtClean="0"/>
              <a:t>custo das matérias-primas e de operação</a:t>
            </a:r>
          </a:p>
          <a:p>
            <a:pPr marL="1200150" lvl="3" indent="-342900">
              <a:buFontTx/>
              <a:buChar char="-"/>
            </a:pPr>
            <a:r>
              <a:rPr lang="pt-BR" sz="2300" dirty="0" smtClean="0"/>
              <a:t>renda com a venda dos produtos</a:t>
            </a:r>
          </a:p>
          <a:p>
            <a:pPr marL="742950" lvl="2" indent="-342900">
              <a:buFontTx/>
              <a:buChar char="-"/>
            </a:pPr>
            <a:endParaRPr lang="pt-BR" sz="2300" dirty="0" smtClean="0"/>
          </a:p>
          <a:p>
            <a:pPr marL="742950" lvl="2" indent="-342900">
              <a:buFontTx/>
              <a:buChar char="-"/>
            </a:pPr>
            <a:r>
              <a:rPr lang="pt-BR" sz="2300" u="sng" dirty="0" smtClean="0"/>
              <a:t>Restrições de desigualdade</a:t>
            </a:r>
            <a:r>
              <a:rPr lang="pt-BR" sz="2300" dirty="0" smtClean="0"/>
              <a:t>: vazões máximas dos produtos</a:t>
            </a:r>
          </a:p>
          <a:p>
            <a:pPr marL="742950" lvl="2" indent="-342900">
              <a:buFontTx/>
              <a:buChar char="-"/>
            </a:pPr>
            <a:endParaRPr lang="pt-BR" sz="2300" dirty="0" smtClean="0"/>
          </a:p>
          <a:p>
            <a:pPr marL="742950" lvl="2" indent="-342900">
              <a:buFontTx/>
              <a:buChar char="-"/>
            </a:pPr>
            <a:r>
              <a:rPr lang="pt-BR" sz="2300" u="sng" dirty="0" smtClean="0"/>
              <a:t>Função objetivo</a:t>
            </a:r>
            <a:r>
              <a:rPr lang="pt-BR" sz="2300" dirty="0" smtClean="0"/>
              <a:t>: maximização do lucro (renda - custos)</a:t>
            </a:r>
          </a:p>
          <a:p>
            <a:pPr marL="742950" lvl="2" indent="-342900">
              <a:buFontTx/>
              <a:buChar char="-"/>
            </a:pPr>
            <a:endParaRPr lang="pt-BR" sz="2300" dirty="0" smtClean="0"/>
          </a:p>
          <a:p>
            <a:pPr marL="742950" lvl="2" indent="-342900">
              <a:buFontTx/>
              <a:buChar char="-"/>
            </a:pPr>
            <a:r>
              <a:rPr lang="pt-BR" sz="2300" u="sng" dirty="0" smtClean="0"/>
              <a:t>Variáveis de decisão</a:t>
            </a:r>
            <a:r>
              <a:rPr lang="pt-BR" sz="2300" dirty="0" smtClean="0"/>
              <a:t>: vazões das matérias-primas e dos produtos</a:t>
            </a:r>
          </a:p>
          <a:p>
            <a:pPr marL="342900" lvl="1" indent="-342900">
              <a:buFontTx/>
              <a:buChar char="-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8938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dirty="0" smtClean="0"/>
              <a:t>EXEMPLO 1 – 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69674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 smtClean="0"/>
              <a:t>Descrição do Problema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000" dirty="0" smtClean="0"/>
              <a:t>Correntes de alimentação e saída: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Variáveis</a:t>
            </a:r>
          </a:p>
          <a:p>
            <a:pPr marL="0" indent="0">
              <a:buNone/>
            </a:pPr>
            <a:r>
              <a:rPr lang="pt-BR" sz="2000" dirty="0" smtClean="0"/>
              <a:t>de decisão 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78" y="2975944"/>
            <a:ext cx="6550124" cy="130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626044"/>
            <a:ext cx="2160240" cy="198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19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dirty="0" smtClean="0"/>
              <a:t>EXEMPLO 1 – 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69674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 smtClean="0"/>
              <a:t>Descrição do Problema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1800" dirty="0" smtClean="0"/>
              <a:t>Rendimento volumétrico:</a:t>
            </a:r>
          </a:p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r>
              <a:rPr lang="pt-BR" sz="1800" b="1" dirty="0" smtClean="0"/>
              <a:t>Restrições de igualdade</a:t>
            </a:r>
            <a:r>
              <a:rPr lang="pt-BR" sz="1800" dirty="0" smtClean="0"/>
              <a:t>: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73274"/>
            <a:ext cx="34194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219" y="2780928"/>
            <a:ext cx="4512181" cy="190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08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dirty="0" smtClean="0"/>
              <a:t>EXEMPLO 1 – 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69674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 smtClean="0"/>
              <a:t>Descrição do Problema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1800" b="1" dirty="0" smtClean="0"/>
              <a:t>Função objetivo:</a:t>
            </a:r>
          </a:p>
          <a:p>
            <a:pPr marL="0" indent="0">
              <a:buNone/>
            </a:pPr>
            <a:endParaRPr lang="pt-BR" sz="1800" b="1" dirty="0" smtClean="0"/>
          </a:p>
          <a:p>
            <a:pPr marL="0" indent="0">
              <a:buNone/>
            </a:pPr>
            <a:endParaRPr lang="pt-BR" sz="1800" b="1" dirty="0" smtClean="0"/>
          </a:p>
          <a:p>
            <a:pPr marL="0" indent="0">
              <a:buNone/>
            </a:pPr>
            <a:endParaRPr lang="pt-BR" sz="1800" b="1" dirty="0" smtClean="0"/>
          </a:p>
          <a:p>
            <a:pPr marL="0" indent="0">
              <a:buNone/>
            </a:pPr>
            <a:endParaRPr lang="pt-BR" sz="1800" b="1" dirty="0" smtClean="0"/>
          </a:p>
          <a:p>
            <a:pPr marL="0" indent="0">
              <a:buNone/>
            </a:pPr>
            <a:endParaRPr lang="pt-BR" sz="1800" b="1" dirty="0" smtClean="0"/>
          </a:p>
          <a:p>
            <a:pPr marL="0" indent="0">
              <a:buNone/>
            </a:pPr>
            <a:endParaRPr lang="pt-BR" sz="1800" b="1" dirty="0" smtClean="0"/>
          </a:p>
          <a:p>
            <a:pPr marL="0" indent="0">
              <a:buNone/>
            </a:pPr>
            <a:endParaRPr lang="pt-BR" sz="1800" b="1" dirty="0" smtClean="0"/>
          </a:p>
          <a:p>
            <a:pPr marL="0" indent="0">
              <a:buNone/>
            </a:pPr>
            <a:r>
              <a:rPr lang="pt-BR" sz="1800" b="1" dirty="0" smtClean="0"/>
              <a:t>Restrições de Desigualdade:</a:t>
            </a:r>
          </a:p>
          <a:p>
            <a:pPr marL="0" indent="0">
              <a:buNone/>
            </a:pPr>
            <a:endParaRPr lang="pt-BR" sz="18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38127"/>
            <a:ext cx="6300192" cy="137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917" y="4863268"/>
            <a:ext cx="2754435" cy="185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7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INTRODUÇÃO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INTRODUÇÃO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50100"/>
            <a:ext cx="6491064" cy="475484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t-BR" b="1" dirty="0" smtClean="0"/>
              <a:t>Histórico: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. 1950-60’s: desenvolvimento de algoritmos para solução de problemas de otimização de grande escala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. 1970’s: poucas aplicações dos algoritmos devido ao alto esforço de modelagem</a:t>
            </a:r>
          </a:p>
          <a:p>
            <a:pPr lvl="1">
              <a:buFontTx/>
              <a:buChar char="-"/>
            </a:pPr>
            <a:r>
              <a:rPr lang="pt-BR" dirty="0" smtClean="0"/>
              <a:t>Dificuldades: preparação dos dados, transformação para o formato do solver, geração de relatórios e depuração dos códigos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. 1980’s: surgimento de sistemas de modelagem algébrica (linguagem de alto nível, unificação do formato do modelo e fácil depuração)</a:t>
            </a:r>
          </a:p>
        </p:txBody>
      </p:sp>
    </p:spTree>
    <p:extLst>
      <p:ext uri="{BB962C8B-B14F-4D97-AF65-F5344CB8AC3E}">
        <p14:creationId xmlns:p14="http://schemas.microsoft.com/office/powerpoint/2010/main" val="148656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dirty="0" smtClean="0"/>
              <a:t>EXEMPLO 1 – 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CÓDIGO GAMS</a:t>
            </a:r>
            <a:endParaRPr lang="pt-BR" sz="2800" b="1" dirty="0" smtClean="0"/>
          </a:p>
          <a:p>
            <a:pPr marL="0" indent="0">
              <a:buNone/>
            </a:pPr>
            <a:endParaRPr lang="pt-BR" sz="1800" b="1" dirty="0"/>
          </a:p>
          <a:p>
            <a:pPr marL="0" indent="0">
              <a:buNone/>
            </a:pPr>
            <a:r>
              <a:rPr lang="pt-BR" sz="2800" b="1" dirty="0" smtClean="0"/>
              <a:t>Conjuntos:</a:t>
            </a:r>
          </a:p>
          <a:p>
            <a:pPr marL="0" indent="0">
              <a:buNone/>
            </a:pPr>
            <a:endParaRPr lang="pt-BR" sz="2400" noProof="0" dirty="0"/>
          </a:p>
          <a:p>
            <a:pPr marL="0" indent="0">
              <a:buNone/>
            </a:pPr>
            <a:endParaRPr lang="pt-BR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44" y="3167337"/>
            <a:ext cx="6983760" cy="126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5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dirty="0" smtClean="0"/>
              <a:t>EXEMPLO 1 – 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noProof="0" dirty="0" smtClean="0"/>
              <a:t>Dados: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7092280" cy="351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9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dirty="0" smtClean="0"/>
              <a:t>EXEMPLO 1 – 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noProof="0" dirty="0" smtClean="0"/>
              <a:t>Dados: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4904"/>
            <a:ext cx="7092280" cy="265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90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dirty="0" smtClean="0"/>
              <a:t>EXEMPLO 1 – 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/>
              <a:t>Variáveis: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20142"/>
            <a:ext cx="4608084" cy="379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27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dirty="0" smtClean="0"/>
              <a:t>EXEMPLO 1 – 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Equações:</a:t>
            </a:r>
          </a:p>
          <a:p>
            <a:pPr marL="0" indent="0">
              <a:buNone/>
            </a:pPr>
            <a:endParaRPr lang="pt-BR" sz="1800" b="1" dirty="0"/>
          </a:p>
          <a:p>
            <a:pPr marL="0" indent="0">
              <a:buNone/>
            </a:pPr>
            <a:endParaRPr lang="pt-BR" sz="1800" b="1" dirty="0" smtClean="0"/>
          </a:p>
          <a:p>
            <a:pPr marL="0" indent="0">
              <a:buNone/>
            </a:pPr>
            <a:endParaRPr lang="pt-BR" sz="1800" b="1" dirty="0"/>
          </a:p>
          <a:p>
            <a:pPr marL="0" indent="0">
              <a:buNone/>
            </a:pPr>
            <a:endParaRPr lang="pt-BR" sz="1800" b="1" dirty="0" smtClean="0"/>
          </a:p>
          <a:p>
            <a:pPr marL="0" indent="0">
              <a:buNone/>
            </a:pPr>
            <a:endParaRPr lang="pt-BR" sz="1800" b="1" dirty="0"/>
          </a:p>
          <a:p>
            <a:pPr marL="0" indent="0">
              <a:buNone/>
            </a:pPr>
            <a:endParaRPr lang="pt-BR" sz="1800" b="1" dirty="0" smtClean="0"/>
          </a:p>
          <a:p>
            <a:pPr marL="0" indent="0">
              <a:buNone/>
            </a:pPr>
            <a:endParaRPr lang="pt-BR" sz="1800" b="1" dirty="0"/>
          </a:p>
          <a:p>
            <a:pPr marL="0" indent="0">
              <a:buNone/>
            </a:pPr>
            <a:endParaRPr lang="pt-BR" sz="2000" b="1" dirty="0" smtClean="0"/>
          </a:p>
          <a:p>
            <a:pPr marL="0" indent="0">
              <a:buNone/>
            </a:pPr>
            <a:endParaRPr lang="pt-BR" sz="1200" b="1" dirty="0" smtClean="0"/>
          </a:p>
          <a:p>
            <a:pPr marL="0" indent="0">
              <a:buNone/>
            </a:pPr>
            <a:r>
              <a:rPr lang="pt-BR" sz="2400" b="1" dirty="0" smtClean="0"/>
              <a:t>Modelo e Solver:</a:t>
            </a:r>
          </a:p>
          <a:p>
            <a:pPr marL="0" indent="0">
              <a:buNone/>
            </a:pPr>
            <a:endParaRPr lang="pt-BR" sz="18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5567885"/>
            <a:ext cx="4832094" cy="813443"/>
          </a:xfrm>
          <a:prstGeom prst="rect">
            <a:avLst/>
          </a:prstGeom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89" y="2134210"/>
            <a:ext cx="7211211" cy="244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0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dirty="0" smtClean="0"/>
              <a:t>EXEMPLO 1 – 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41029"/>
            <a:ext cx="6480720" cy="472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627784" y="2132856"/>
            <a:ext cx="38164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99792" y="3719930"/>
            <a:ext cx="36724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04248" y="3882058"/>
            <a:ext cx="1008112" cy="100521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5" name="Straight Connector 24"/>
          <p:cNvCxnSpPr/>
          <p:nvPr/>
        </p:nvCxnSpPr>
        <p:spPr>
          <a:xfrm>
            <a:off x="2699792" y="6651520"/>
            <a:ext cx="36724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168874" y="1465434"/>
            <a:ext cx="2367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/>
              <a:t>Análise dos Resultados</a:t>
            </a:r>
          </a:p>
        </p:txBody>
      </p:sp>
    </p:spTree>
    <p:extLst>
      <p:ext uri="{BB962C8B-B14F-4D97-AF65-F5344CB8AC3E}">
        <p14:creationId xmlns:p14="http://schemas.microsoft.com/office/powerpoint/2010/main" val="252304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2 – 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000" b="1" dirty="0" smtClean="0"/>
              <a:t>Programação Não Linear</a:t>
            </a:r>
          </a:p>
          <a:p>
            <a:pPr marL="0" indent="0" algn="ctr">
              <a:buNone/>
            </a:pPr>
            <a:endParaRPr lang="pt-BR" sz="2400" b="1" dirty="0" smtClean="0"/>
          </a:p>
          <a:p>
            <a:pPr algn="just"/>
            <a:r>
              <a:rPr lang="pt-BR" sz="2400" dirty="0" smtClean="0"/>
              <a:t>Características:</a:t>
            </a:r>
          </a:p>
          <a:p>
            <a:pPr lvl="1" algn="just">
              <a:buFontTx/>
              <a:buChar char="-"/>
            </a:pPr>
            <a:r>
              <a:rPr lang="pt-BR" sz="2000" dirty="0" smtClean="0"/>
              <a:t>Função objetivo ou qualquer restrição não-linear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Problema na Forma Matricial:</a:t>
            </a:r>
            <a:endParaRPr lang="pt-BR" sz="2400" dirty="0"/>
          </a:p>
          <a:p>
            <a:pPr algn="just">
              <a:buFontTx/>
              <a:buChar char="-"/>
            </a:pPr>
            <a:endParaRPr lang="pt-BR" sz="2400" dirty="0" smtClean="0"/>
          </a:p>
          <a:p>
            <a:endParaRPr lang="pt-BR" sz="2400" noProof="0" dirty="0" smtClean="0"/>
          </a:p>
          <a:p>
            <a:pPr marL="0" indent="0" algn="ctr">
              <a:buNone/>
            </a:pPr>
            <a:endParaRPr lang="pt-BR" sz="2400" dirty="0" smtClean="0"/>
          </a:p>
          <a:p>
            <a:pPr marL="0" indent="0" algn="ctr">
              <a:buNone/>
            </a:pPr>
            <a:endParaRPr lang="pt-BR" sz="2400" noProof="0" dirty="0" smtClean="0"/>
          </a:p>
          <a:p>
            <a:pPr marL="0" indent="0" algn="ctr">
              <a:buNone/>
            </a:pPr>
            <a:endParaRPr lang="pt-BR" sz="2400" noProof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4643654"/>
            <a:ext cx="4032448" cy="116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2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dirty="0" smtClean="0"/>
              <a:t>EXEMPLO 2 – 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50956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400" b="1" dirty="0" smtClean="0"/>
              <a:t>3 Tipos de algoritmos em </a:t>
            </a:r>
            <a:r>
              <a:rPr lang="pt-BR" sz="2400" b="1" dirty="0" err="1" smtClean="0"/>
              <a:t>solvers</a:t>
            </a:r>
            <a:r>
              <a:rPr lang="pt-BR" sz="2400" b="1" dirty="0" smtClean="0"/>
              <a:t> comerciais </a:t>
            </a:r>
            <a:r>
              <a:rPr lang="pt-BR" sz="2400" dirty="0" smtClean="0"/>
              <a:t>(</a:t>
            </a:r>
            <a:r>
              <a:rPr lang="pt-BR" sz="2400" dirty="0" err="1" smtClean="0"/>
              <a:t>Biegler</a:t>
            </a:r>
            <a:r>
              <a:rPr lang="pt-BR" sz="2400" dirty="0" smtClean="0"/>
              <a:t>, 2010):</a:t>
            </a:r>
          </a:p>
          <a:p>
            <a:pPr algn="just"/>
            <a:r>
              <a:rPr lang="pt-BR" sz="2000" dirty="0" smtClean="0">
                <a:sym typeface="Wingdings" pitchFamily="2" charset="2"/>
              </a:rPr>
              <a:t>SQP:</a:t>
            </a:r>
          </a:p>
          <a:p>
            <a:pPr lvl="1" algn="just">
              <a:buFontTx/>
              <a:buChar char="-"/>
            </a:pPr>
            <a:r>
              <a:rPr lang="pt-BR" sz="1600" dirty="0" smtClean="0">
                <a:sym typeface="Wingdings" pitchFamily="2" charset="2"/>
              </a:rPr>
              <a:t>Resolve uma série de problemas QP (função objetiva quadrática, restrições lineares)</a:t>
            </a:r>
          </a:p>
          <a:p>
            <a:pPr lvl="1" algn="just">
              <a:buFontTx/>
              <a:buChar char="-"/>
            </a:pPr>
            <a:r>
              <a:rPr lang="pt-BR" sz="1600" dirty="0" smtClean="0">
                <a:sym typeface="Wingdings" pitchFamily="2" charset="2"/>
              </a:rPr>
              <a:t>Função Objetivo </a:t>
            </a:r>
            <a:r>
              <a:rPr lang="pt-BR" sz="1600" dirty="0" err="1">
                <a:sym typeface="Wingdings" pitchFamily="2" charset="2"/>
              </a:rPr>
              <a:t>L</a:t>
            </a:r>
            <a:r>
              <a:rPr lang="pt-BR" sz="1600" dirty="0" err="1" smtClean="0">
                <a:sym typeface="Wingdings" pitchFamily="2" charset="2"/>
              </a:rPr>
              <a:t>agrangeana</a:t>
            </a:r>
            <a:r>
              <a:rPr lang="pt-BR" sz="1600" dirty="0" smtClean="0">
                <a:sym typeface="Wingdings" pitchFamily="2" charset="2"/>
              </a:rPr>
              <a:t> é aproximada por uma função quadrática</a:t>
            </a:r>
          </a:p>
          <a:p>
            <a:pPr lvl="1" algn="just">
              <a:buFontTx/>
              <a:buChar char="-"/>
            </a:pPr>
            <a:r>
              <a:rPr lang="pt-BR" sz="1600" dirty="0" smtClean="0">
                <a:sym typeface="Wingdings" pitchFamily="2" charset="2"/>
              </a:rPr>
              <a:t>Restrições de igualdade e desigualdade são linearizadas</a:t>
            </a:r>
          </a:p>
          <a:p>
            <a:pPr lvl="1" algn="just">
              <a:buFontTx/>
              <a:buChar char="-"/>
            </a:pPr>
            <a:r>
              <a:rPr lang="pt-BR" sz="1600" dirty="0" err="1">
                <a:sym typeface="Wingdings" pitchFamily="2" charset="2"/>
              </a:rPr>
              <a:t>Unfeasible</a:t>
            </a:r>
            <a:r>
              <a:rPr lang="pt-BR" sz="1600" dirty="0">
                <a:sym typeface="Wingdings" pitchFamily="2" charset="2"/>
              </a:rPr>
              <a:t> Path</a:t>
            </a:r>
          </a:p>
          <a:p>
            <a:pPr algn="just"/>
            <a:endParaRPr lang="pt-BR" sz="2000" dirty="0" smtClean="0">
              <a:sym typeface="Wingdings" pitchFamily="2" charset="2"/>
            </a:endParaRPr>
          </a:p>
          <a:p>
            <a:pPr algn="just"/>
            <a:r>
              <a:rPr lang="pt-BR" sz="2000" dirty="0" smtClean="0">
                <a:sym typeface="Wingdings" pitchFamily="2" charset="2"/>
              </a:rPr>
              <a:t>Ponto </a:t>
            </a:r>
            <a:r>
              <a:rPr lang="pt-BR" sz="2000" dirty="0" smtClean="0">
                <a:sym typeface="Wingdings" pitchFamily="2" charset="2"/>
              </a:rPr>
              <a:t>Interior</a:t>
            </a:r>
          </a:p>
          <a:p>
            <a:pPr lvl="1" algn="just">
              <a:buFontTx/>
              <a:buChar char="-"/>
            </a:pPr>
            <a:r>
              <a:rPr lang="en-US" sz="1600" dirty="0" smtClean="0">
                <a:sym typeface="Wingdings" pitchFamily="2" charset="2"/>
              </a:rPr>
              <a:t>Feasible Path</a:t>
            </a:r>
          </a:p>
          <a:p>
            <a:pPr algn="just">
              <a:buFontTx/>
              <a:buChar char="-"/>
            </a:pPr>
            <a:endParaRPr lang="pt-BR" sz="1600" dirty="0" smtClean="0">
              <a:sym typeface="Wingdings" pitchFamily="2" charset="2"/>
            </a:endParaRPr>
          </a:p>
          <a:p>
            <a:pPr algn="just">
              <a:buFontTx/>
              <a:buChar char="-"/>
            </a:pPr>
            <a:endParaRPr lang="pt-BR" sz="2000" dirty="0" smtClean="0">
              <a:sym typeface="Wingdings" pitchFamily="2" charset="2"/>
            </a:endParaRPr>
          </a:p>
          <a:p>
            <a:pPr algn="just"/>
            <a:r>
              <a:rPr lang="pt-BR" sz="2000" dirty="0" smtClean="0">
                <a:sym typeface="Wingdings" pitchFamily="2" charset="2"/>
              </a:rPr>
              <a:t>Gradiente </a:t>
            </a:r>
            <a:r>
              <a:rPr lang="pt-BR" sz="2000" dirty="0" smtClean="0">
                <a:sym typeface="Wingdings" pitchFamily="2" charset="2"/>
              </a:rPr>
              <a:t>Reduzido</a:t>
            </a:r>
          </a:p>
          <a:p>
            <a:pPr lvl="1" algn="just">
              <a:buFontTx/>
              <a:buChar char="-"/>
            </a:pPr>
            <a:r>
              <a:rPr lang="en-US" sz="1600" dirty="0" smtClean="0">
                <a:sym typeface="Wingdings" pitchFamily="2" charset="2"/>
              </a:rPr>
              <a:t>Feasible Path		</a:t>
            </a:r>
          </a:p>
          <a:p>
            <a:pPr algn="just">
              <a:buFontTx/>
              <a:buChar char="-"/>
            </a:pPr>
            <a:endParaRPr lang="pt-BR" sz="20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6221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dirty="0" smtClean="0"/>
              <a:t>EXEMPLO 2 – 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50956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 smtClean="0"/>
              <a:t>Comparação entre Algoritmos de NLP</a:t>
            </a:r>
          </a:p>
          <a:p>
            <a:pPr marL="0" indent="0" algn="ctr">
              <a:buNone/>
            </a:pPr>
            <a:r>
              <a:rPr lang="pt-BR" sz="2400" dirty="0" smtClean="0"/>
              <a:t>(Edgar, </a:t>
            </a:r>
            <a:r>
              <a:rPr lang="pt-BR" sz="2400" dirty="0" err="1" smtClean="0"/>
              <a:t>Himmelblau</a:t>
            </a:r>
            <a:r>
              <a:rPr lang="pt-BR" sz="2400" dirty="0" smtClean="0"/>
              <a:t>, </a:t>
            </a:r>
            <a:r>
              <a:rPr lang="pt-BR" sz="2400" dirty="0" err="1" smtClean="0"/>
              <a:t>Lasdon</a:t>
            </a:r>
            <a:r>
              <a:rPr lang="pt-BR" sz="2400" dirty="0" smtClean="0"/>
              <a:t>, 2001):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13" y="2780928"/>
            <a:ext cx="692467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851920" y="4653136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52320" y="4653136"/>
            <a:ext cx="11521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03848" y="4941168"/>
            <a:ext cx="59510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63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2 – 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Solver Utilizado: CONOPT</a:t>
            </a:r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dirty="0" smtClean="0"/>
              <a:t>Características: bom para problemas com fortes não-linearidades, usa segundas derivadas, lida com sistemas grandes e esparsos.</a:t>
            </a:r>
          </a:p>
          <a:p>
            <a:endParaRPr lang="pt-BR" sz="2400" dirty="0" smtClean="0"/>
          </a:p>
          <a:p>
            <a:r>
              <a:rPr lang="pt-BR" sz="2400" dirty="0" smtClean="0"/>
              <a:t>Algoritmo: baseado em GRG</a:t>
            </a:r>
          </a:p>
          <a:p>
            <a:pPr lvl="1">
              <a:buFontTx/>
              <a:buChar char="-"/>
            </a:pPr>
            <a:r>
              <a:rPr lang="en-US" sz="2000" dirty="0" smtClean="0"/>
              <a:t>Feasible Path Method</a:t>
            </a:r>
          </a:p>
          <a:p>
            <a:endParaRPr lang="pt-BR" sz="2400" dirty="0" smtClean="0"/>
          </a:p>
          <a:p>
            <a:r>
              <a:rPr lang="pt-BR" sz="2400" dirty="0" smtClean="0"/>
              <a:t>Solução local</a:t>
            </a:r>
          </a:p>
          <a:p>
            <a:pPr marL="0" indent="0">
              <a:buNone/>
            </a:pPr>
            <a:endParaRPr lang="pt-BR" sz="2400" noProof="0" dirty="0" smtClean="0"/>
          </a:p>
          <a:p>
            <a:pPr marL="0" indent="0">
              <a:buNone/>
            </a:pPr>
            <a:endParaRPr lang="pt-BR" sz="24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9330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INTRODUÇÃO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INTRODUÇÃO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23586"/>
            <a:ext cx="6491064" cy="504577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pt-BR" sz="2400" b="1" dirty="0" smtClean="0"/>
              <a:t>Para que é utilizado? 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pt-BR" sz="2000" dirty="0" smtClean="0"/>
              <a:t>Problemas de otimização de </a:t>
            </a:r>
            <a:r>
              <a:rPr lang="pt-BR" sz="2000" u="sng" dirty="0" smtClean="0"/>
              <a:t>grande escala</a:t>
            </a:r>
            <a:endParaRPr lang="pt-BR" sz="1100" dirty="0" smtClean="0"/>
          </a:p>
          <a:p>
            <a:pPr>
              <a:spcAft>
                <a:spcPts val="600"/>
              </a:spcAft>
            </a:pPr>
            <a:r>
              <a:rPr lang="pt-BR" sz="2400" b="1" dirty="0" smtClean="0"/>
              <a:t>Vantagens:</a:t>
            </a:r>
            <a:endParaRPr lang="pt-BR" sz="2000" b="1" dirty="0" smtClean="0"/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pt-BR" sz="1800" dirty="0" smtClean="0"/>
              <a:t>Facilidade na modelagem de problemas complexos (representação algébrica)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pt-BR" sz="1800" dirty="0" err="1" smtClean="0"/>
              <a:t>Solvers</a:t>
            </a:r>
            <a:r>
              <a:rPr lang="pt-BR" sz="1800" dirty="0" smtClean="0"/>
              <a:t> comerciais robustos e consolidados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pt-BR" sz="1800" dirty="0" smtClean="0"/>
              <a:t>Grande comunidade usuária (facilidade na obtenção de informações)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pt-BR" sz="1800" dirty="0" smtClean="0"/>
              <a:t>IDE (edição, desenvolvimento, </a:t>
            </a:r>
            <a:r>
              <a:rPr lang="pt-BR" sz="1800" dirty="0" err="1" smtClean="0"/>
              <a:t>debugging</a:t>
            </a:r>
            <a:r>
              <a:rPr lang="pt-BR" sz="1800" dirty="0" smtClean="0"/>
              <a:t> e solução)</a:t>
            </a:r>
            <a:endParaRPr lang="pt-BR" sz="1050" dirty="0" smtClean="0"/>
          </a:p>
          <a:p>
            <a:pPr>
              <a:spcAft>
                <a:spcPts val="600"/>
              </a:spcAft>
            </a:pPr>
            <a:r>
              <a:rPr lang="pt-BR" sz="2400" b="1" dirty="0" smtClean="0"/>
              <a:t>Desvantagens: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pt-BR" sz="1800" dirty="0" err="1" smtClean="0">
                <a:sym typeface="Wingdings" pitchFamily="2" charset="2"/>
              </a:rPr>
              <a:t>Solvers</a:t>
            </a:r>
            <a:r>
              <a:rPr lang="pt-BR" sz="1800" dirty="0" smtClean="0">
                <a:sym typeface="Wingdings" pitchFamily="2" charset="2"/>
              </a:rPr>
              <a:t> de código fechado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en-US" sz="1800" dirty="0" err="1" smtClean="0">
                <a:sym typeface="Wingdings" pitchFamily="2" charset="2"/>
              </a:rPr>
              <a:t>Resolução</a:t>
            </a:r>
            <a:r>
              <a:rPr lang="en-US" sz="1800" dirty="0" smtClean="0">
                <a:sym typeface="Wingdings" pitchFamily="2" charset="2"/>
              </a:rPr>
              <a:t> de </a:t>
            </a:r>
            <a:r>
              <a:rPr lang="en-US" sz="1800" dirty="0" err="1" smtClean="0">
                <a:sym typeface="Wingdings" pitchFamily="2" charset="2"/>
              </a:rPr>
              <a:t>sistemas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dinâmicos</a:t>
            </a:r>
            <a:r>
              <a:rPr lang="en-US" sz="1800" dirty="0" smtClean="0">
                <a:sym typeface="Wingdings" pitchFamily="2" charset="2"/>
              </a:rPr>
              <a:t> e </a:t>
            </a:r>
            <a:r>
              <a:rPr lang="en-US" sz="1800" dirty="0" err="1" smtClean="0">
                <a:sym typeface="Wingdings" pitchFamily="2" charset="2"/>
              </a:rPr>
              <a:t>distribuídos</a:t>
            </a:r>
            <a:endParaRPr lang="pt-BR" sz="18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2992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2 – 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5095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Boas práticas para Programação Não-Linear</a:t>
            </a:r>
          </a:p>
          <a:p>
            <a:pPr marL="0" indent="0">
              <a:buNone/>
            </a:pPr>
            <a:r>
              <a:rPr lang="en-US" sz="2400" b="1" dirty="0" smtClean="0"/>
              <a:t>(Manual CONOPT, </a:t>
            </a:r>
            <a:r>
              <a:rPr lang="en-US" sz="2400" b="1" dirty="0" err="1" smtClean="0"/>
              <a:t>seção</a:t>
            </a:r>
            <a:r>
              <a:rPr lang="en-US" sz="2400" b="1" dirty="0" smtClean="0"/>
              <a:t> 6)</a:t>
            </a:r>
            <a:endParaRPr lang="pt-BR" sz="2400" b="1" dirty="0" smtClean="0"/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dirty="0" smtClean="0"/>
              <a:t>Ponto </a:t>
            </a:r>
            <a:r>
              <a:rPr lang="pt-BR" sz="2400" dirty="0" smtClean="0"/>
              <a:t>Inicial</a:t>
            </a:r>
          </a:p>
          <a:p>
            <a:endParaRPr lang="pt-BR" sz="2400" dirty="0"/>
          </a:p>
          <a:p>
            <a:r>
              <a:rPr lang="pt-BR" sz="2400" dirty="0" smtClean="0"/>
              <a:t>Fronteiras</a:t>
            </a:r>
            <a:endParaRPr lang="pt-BR" sz="2400" dirty="0"/>
          </a:p>
          <a:p>
            <a:endParaRPr lang="pt-BR" sz="2400" dirty="0" smtClean="0"/>
          </a:p>
          <a:p>
            <a:r>
              <a:rPr lang="pt-BR" sz="2400" dirty="0" smtClean="0"/>
              <a:t>Expressões </a:t>
            </a:r>
            <a:r>
              <a:rPr lang="pt-BR" sz="2400" dirty="0" smtClean="0"/>
              <a:t>Simplificadas</a:t>
            </a:r>
            <a:endParaRPr lang="pt-BR" sz="2400" dirty="0"/>
          </a:p>
          <a:p>
            <a:endParaRPr lang="pt-BR" sz="2400" dirty="0" smtClean="0"/>
          </a:p>
          <a:p>
            <a:r>
              <a:rPr lang="pt-BR" sz="2400" dirty="0" smtClean="0"/>
              <a:t>Escalonamento</a:t>
            </a:r>
            <a:endParaRPr lang="pt-BR" sz="2400" dirty="0"/>
          </a:p>
          <a:p>
            <a:pPr marL="0" indent="0">
              <a:buNone/>
            </a:pPr>
            <a:endParaRPr lang="pt-BR" sz="2400" noProof="0" dirty="0" smtClean="0"/>
          </a:p>
          <a:p>
            <a:pPr marL="0" indent="0">
              <a:buNone/>
            </a:pPr>
            <a:endParaRPr lang="pt-BR" sz="2400" noProof="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788024" y="2586390"/>
            <a:ext cx="3729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Reduzem</a:t>
            </a:r>
            <a:r>
              <a:rPr lang="en-US" sz="1600" dirty="0" smtClean="0"/>
              <a:t> o </a:t>
            </a:r>
            <a:r>
              <a:rPr lang="en-US" sz="1600" dirty="0" err="1" smtClean="0"/>
              <a:t>esforço</a:t>
            </a:r>
            <a:r>
              <a:rPr lang="en-US" sz="1600" dirty="0" smtClean="0"/>
              <a:t> p/ </a:t>
            </a:r>
            <a:r>
              <a:rPr lang="en-US" sz="1600" dirty="0" err="1" smtClean="0"/>
              <a:t>reduzir</a:t>
            </a:r>
            <a:r>
              <a:rPr lang="en-US" sz="1600" dirty="0" smtClean="0"/>
              <a:t> </a:t>
            </a:r>
            <a:r>
              <a:rPr lang="en-US" sz="1600" dirty="0" err="1" smtClean="0"/>
              <a:t>inviabilidade</a:t>
            </a:r>
            <a:endParaRPr lang="pt-BR" dirty="0"/>
          </a:p>
        </p:txBody>
      </p:sp>
      <p:sp>
        <p:nvSpPr>
          <p:cNvPr id="15" name="TextBox 14"/>
          <p:cNvSpPr txBox="1"/>
          <p:nvPr/>
        </p:nvSpPr>
        <p:spPr>
          <a:xfrm>
            <a:off x="4768898" y="3234462"/>
            <a:ext cx="4066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</a:t>
            </a:r>
            <a:r>
              <a:rPr lang="en-US" sz="1600" dirty="0" smtClean="0"/>
              <a:t>efault: valor </a:t>
            </a:r>
            <a:r>
              <a:rPr lang="en-US" sz="1600" dirty="0" err="1" smtClean="0"/>
              <a:t>inicial</a:t>
            </a:r>
            <a:r>
              <a:rPr lang="en-US" sz="1600" dirty="0" smtClean="0"/>
              <a:t> = 0 (</a:t>
            </a:r>
            <a:r>
              <a:rPr lang="en-US" sz="1600" dirty="0" err="1" smtClean="0"/>
              <a:t>ruim</a:t>
            </a:r>
            <a:r>
              <a:rPr lang="en-US" sz="1600" dirty="0" smtClean="0"/>
              <a:t> </a:t>
            </a:r>
            <a:r>
              <a:rPr lang="en-US" sz="1600" dirty="0" err="1" smtClean="0"/>
              <a:t>em</a:t>
            </a:r>
            <a:r>
              <a:rPr lang="en-US" sz="1600" dirty="0" smtClean="0"/>
              <a:t> </a:t>
            </a:r>
            <a:r>
              <a:rPr lang="en-US" sz="1600" dirty="0" err="1" smtClean="0"/>
              <a:t>alguns</a:t>
            </a:r>
            <a:r>
              <a:rPr lang="en-US" sz="1600" dirty="0" smtClean="0"/>
              <a:t> </a:t>
            </a:r>
            <a:r>
              <a:rPr lang="en-US" sz="1600" dirty="0" err="1" smtClean="0"/>
              <a:t>casos</a:t>
            </a:r>
            <a:r>
              <a:rPr lang="en-US" sz="1600" dirty="0" smtClean="0"/>
              <a:t>)</a:t>
            </a:r>
            <a:endParaRPr lang="pt-BR" dirty="0"/>
          </a:p>
        </p:txBody>
      </p:sp>
      <p:sp>
        <p:nvSpPr>
          <p:cNvPr id="19" name="TextBox 18"/>
          <p:cNvSpPr txBox="1"/>
          <p:nvPr/>
        </p:nvSpPr>
        <p:spPr>
          <a:xfrm>
            <a:off x="4788024" y="2924944"/>
            <a:ext cx="3210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Reduzem</a:t>
            </a:r>
            <a:r>
              <a:rPr lang="en-US" sz="1600" dirty="0" smtClean="0"/>
              <a:t> o </a:t>
            </a:r>
            <a:r>
              <a:rPr lang="en-US" sz="1600" dirty="0" err="1" smtClean="0"/>
              <a:t>distância</a:t>
            </a:r>
            <a:r>
              <a:rPr lang="en-US" sz="1600" dirty="0" smtClean="0"/>
              <a:t> p/ </a:t>
            </a:r>
            <a:r>
              <a:rPr lang="en-US" sz="1600" dirty="0" err="1" smtClean="0"/>
              <a:t>ponto</a:t>
            </a:r>
            <a:r>
              <a:rPr lang="en-US" sz="1600" dirty="0" smtClean="0"/>
              <a:t> </a:t>
            </a:r>
            <a:r>
              <a:rPr lang="en-US" sz="1600" dirty="0" err="1" smtClean="0"/>
              <a:t>ótimo</a:t>
            </a:r>
            <a:endParaRPr lang="pt-BR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283968" y="2766170"/>
            <a:ext cx="494493" cy="3719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19" idx="1"/>
          </p:cNvCxnSpPr>
          <p:nvPr/>
        </p:nvCxnSpPr>
        <p:spPr>
          <a:xfrm flipV="1">
            <a:off x="4283968" y="3094221"/>
            <a:ext cx="504056" cy="438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5" idx="1"/>
          </p:cNvCxnSpPr>
          <p:nvPr/>
        </p:nvCxnSpPr>
        <p:spPr>
          <a:xfrm>
            <a:off x="4283968" y="3138072"/>
            <a:ext cx="484930" cy="265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29" idx="1"/>
          </p:cNvCxnSpPr>
          <p:nvPr/>
        </p:nvCxnSpPr>
        <p:spPr>
          <a:xfrm flipV="1">
            <a:off x="3995935" y="3835787"/>
            <a:ext cx="542335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38270" y="3666510"/>
            <a:ext cx="1985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Restrições</a:t>
            </a:r>
            <a:r>
              <a:rPr lang="en-US" sz="1600" dirty="0" smtClean="0"/>
              <a:t> do </a:t>
            </a:r>
            <a:r>
              <a:rPr lang="en-US" sz="1600" dirty="0" err="1" smtClean="0"/>
              <a:t>modelo</a:t>
            </a:r>
            <a:endParaRPr lang="pt-BR" dirty="0"/>
          </a:p>
        </p:txBody>
      </p:sp>
      <p:sp>
        <p:nvSpPr>
          <p:cNvPr id="30" name="TextBox 29"/>
          <p:cNvSpPr txBox="1"/>
          <p:nvPr/>
        </p:nvSpPr>
        <p:spPr>
          <a:xfrm>
            <a:off x="4530993" y="4005064"/>
            <a:ext cx="2155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Restrições</a:t>
            </a:r>
            <a:r>
              <a:rPr lang="en-US" sz="1600" dirty="0" smtClean="0"/>
              <a:t> do </a:t>
            </a:r>
            <a:r>
              <a:rPr lang="en-US" sz="1600" dirty="0" err="1" smtClean="0"/>
              <a:t>algoritmo</a:t>
            </a:r>
            <a:endParaRPr lang="pt-BR" dirty="0"/>
          </a:p>
        </p:txBody>
      </p:sp>
      <p:cxnSp>
        <p:nvCxnSpPr>
          <p:cNvPr id="34" name="Straight Connector 33"/>
          <p:cNvCxnSpPr>
            <a:endCxn id="30" idx="1"/>
          </p:cNvCxnSpPr>
          <p:nvPr/>
        </p:nvCxnSpPr>
        <p:spPr>
          <a:xfrm>
            <a:off x="3995935" y="4051811"/>
            <a:ext cx="535058" cy="1225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1"/>
          </p:cNvCxnSpPr>
          <p:nvPr/>
        </p:nvCxnSpPr>
        <p:spPr>
          <a:xfrm flipV="1">
            <a:off x="5796136" y="4720789"/>
            <a:ext cx="614343" cy="1961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410479" y="4428401"/>
            <a:ext cx="2529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Evitar</a:t>
            </a:r>
            <a:r>
              <a:rPr lang="en-US" sz="1600" dirty="0" smtClean="0"/>
              <a:t> </a:t>
            </a:r>
            <a:r>
              <a:rPr lang="en-US" sz="1600" dirty="0" err="1" smtClean="0"/>
              <a:t>funções</a:t>
            </a:r>
            <a:r>
              <a:rPr lang="en-US" sz="1600" dirty="0" smtClean="0"/>
              <a:t> ñ-</a:t>
            </a:r>
            <a:r>
              <a:rPr lang="en-US" sz="1600" dirty="0" err="1" smtClean="0"/>
              <a:t>lineares</a:t>
            </a:r>
            <a:r>
              <a:rPr lang="en-US" sz="1600" dirty="0"/>
              <a:t> </a:t>
            </a:r>
            <a:r>
              <a:rPr lang="en-US" sz="1600" dirty="0" smtClean="0"/>
              <a:t>de </a:t>
            </a:r>
          </a:p>
          <a:p>
            <a:r>
              <a:rPr lang="en-US" sz="1600" dirty="0" err="1" smtClean="0"/>
              <a:t>expressões</a:t>
            </a:r>
            <a:r>
              <a:rPr lang="en-US" sz="1600" dirty="0" smtClean="0"/>
              <a:t>, </a:t>
            </a:r>
            <a:r>
              <a:rPr lang="en-US" sz="1600" dirty="0" err="1" smtClean="0"/>
              <a:t>singularidades</a:t>
            </a:r>
            <a:endParaRPr lang="pt-BR" dirty="0"/>
          </a:p>
        </p:txBody>
      </p:sp>
      <p:sp>
        <p:nvSpPr>
          <p:cNvPr id="41" name="TextBox 40"/>
          <p:cNvSpPr txBox="1"/>
          <p:nvPr/>
        </p:nvSpPr>
        <p:spPr>
          <a:xfrm>
            <a:off x="6420200" y="5034662"/>
            <a:ext cx="2472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Usar</a:t>
            </a:r>
            <a:r>
              <a:rPr lang="en-US" sz="1600" dirty="0" smtClean="0"/>
              <a:t> </a:t>
            </a:r>
            <a:r>
              <a:rPr lang="en-US" sz="1600" dirty="0" err="1" smtClean="0"/>
              <a:t>termos</a:t>
            </a:r>
            <a:r>
              <a:rPr lang="en-US" sz="1600" dirty="0" smtClean="0"/>
              <a:t> </a:t>
            </a:r>
            <a:r>
              <a:rPr lang="en-US" sz="1600" dirty="0" err="1" smtClean="0"/>
              <a:t>intermediários</a:t>
            </a:r>
            <a:endParaRPr lang="pt-BR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5796136" y="4916973"/>
            <a:ext cx="597007" cy="2869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708738" y="5660959"/>
            <a:ext cx="542335" cy="155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251073" y="5445224"/>
            <a:ext cx="3209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Definem</a:t>
            </a:r>
            <a:r>
              <a:rPr lang="en-US" sz="1600" dirty="0" smtClean="0"/>
              <a:t> a magnitude das </a:t>
            </a:r>
            <a:r>
              <a:rPr lang="en-US" sz="1600" dirty="0" err="1" smtClean="0"/>
              <a:t>derivadas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(</a:t>
            </a:r>
            <a:r>
              <a:rPr lang="en-US" sz="1600" dirty="0" err="1" smtClean="0"/>
              <a:t>alteram</a:t>
            </a:r>
            <a:r>
              <a:rPr lang="en-US" sz="1600" dirty="0" smtClean="0"/>
              <a:t> a </a:t>
            </a:r>
            <a:r>
              <a:rPr lang="en-US" sz="1600" dirty="0" err="1" smtClean="0"/>
              <a:t>direção</a:t>
            </a:r>
            <a:r>
              <a:rPr lang="en-US" sz="1600" dirty="0" smtClean="0"/>
              <a:t> de </a:t>
            </a:r>
            <a:r>
              <a:rPr lang="en-US" sz="1600" dirty="0" err="1" smtClean="0"/>
              <a:t>busca</a:t>
            </a:r>
            <a:r>
              <a:rPr lang="en-US" sz="1600" dirty="0" smtClean="0"/>
              <a:t>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250899" y="5940569"/>
            <a:ext cx="2435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Bom</a:t>
            </a:r>
            <a:r>
              <a:rPr lang="en-US" sz="1600" dirty="0" smtClean="0"/>
              <a:t>: </a:t>
            </a:r>
            <a:r>
              <a:rPr lang="en-US" sz="1600" dirty="0" err="1" smtClean="0"/>
              <a:t>derivadas</a:t>
            </a:r>
            <a:r>
              <a:rPr lang="en-US" sz="1600" dirty="0" smtClean="0"/>
              <a:t> e </a:t>
            </a:r>
            <a:r>
              <a:rPr lang="en-US" sz="1600" dirty="0" err="1" smtClean="0"/>
              <a:t>variáveis</a:t>
            </a:r>
            <a:r>
              <a:rPr lang="en-US" sz="1600" dirty="0" smtClean="0"/>
              <a:t> </a:t>
            </a:r>
          </a:p>
          <a:p>
            <a:r>
              <a:rPr lang="en-US" sz="1600" dirty="0" err="1" smtClean="0"/>
              <a:t>em</a:t>
            </a:r>
            <a:r>
              <a:rPr lang="en-US" sz="1600" dirty="0" smtClean="0"/>
              <a:t> </a:t>
            </a:r>
            <a:r>
              <a:rPr lang="en-US" sz="1600" dirty="0" err="1" smtClean="0"/>
              <a:t>torno</a:t>
            </a:r>
            <a:r>
              <a:rPr lang="en-US" sz="1600" dirty="0" smtClean="0"/>
              <a:t> de 1 (0.01 a 100)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4708738" y="5816009"/>
            <a:ext cx="542161" cy="2980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7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9" grpId="0"/>
      <p:bldP spid="29" grpId="0"/>
      <p:bldP spid="30" grpId="0"/>
      <p:bldP spid="39" grpId="0"/>
      <p:bldP spid="41" grpId="0"/>
      <p:bldP spid="47" grpId="0"/>
      <p:bldP spid="5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2 – 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39341"/>
            <a:ext cx="64910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Descrição do Problema</a:t>
            </a:r>
            <a:r>
              <a:rPr lang="pt-BR" sz="2400" dirty="0" smtClean="0"/>
              <a:t>:</a:t>
            </a:r>
          </a:p>
          <a:p>
            <a:pPr marL="0" indent="0">
              <a:buNone/>
            </a:pPr>
            <a:r>
              <a:rPr lang="pt-BR" sz="2400" dirty="0" smtClean="0"/>
              <a:t>Condição </a:t>
            </a:r>
            <a:r>
              <a:rPr lang="pt-BR" sz="2400" dirty="0"/>
              <a:t>ótima de equilíbrio para </a:t>
            </a:r>
            <a:r>
              <a:rPr lang="pt-BR" sz="2400" dirty="0" smtClean="0"/>
              <a:t>reação de formação de amônia (Martín, 2014)</a:t>
            </a:r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b="1" dirty="0"/>
              <a:t>Reação</a:t>
            </a:r>
            <a:r>
              <a:rPr lang="pt-BR" sz="2400" dirty="0"/>
              <a:t>:</a:t>
            </a:r>
            <a:endParaRPr lang="pt-BR" sz="20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dirty="0" err="1" smtClean="0"/>
              <a:t>Características</a:t>
            </a:r>
            <a:r>
              <a:rPr lang="en-US" sz="2400" dirty="0" smtClean="0"/>
              <a:t>:</a:t>
            </a:r>
          </a:p>
          <a:p>
            <a:pPr lvl="1">
              <a:buFontTx/>
              <a:buChar char="-"/>
            </a:pPr>
            <a:r>
              <a:rPr lang="en-US" sz="2000" dirty="0" err="1" smtClean="0"/>
              <a:t>Reação</a:t>
            </a:r>
            <a:r>
              <a:rPr lang="en-US" sz="2000" dirty="0" smtClean="0"/>
              <a:t> </a:t>
            </a:r>
            <a:r>
              <a:rPr lang="en-US" sz="2000" dirty="0" err="1" smtClean="0"/>
              <a:t>favorecida</a:t>
            </a:r>
            <a:r>
              <a:rPr lang="en-US" sz="2000" dirty="0" smtClean="0"/>
              <a:t> a </a:t>
            </a:r>
            <a:r>
              <a:rPr lang="en-US" sz="2000" dirty="0" err="1" smtClean="0"/>
              <a:t>altas</a:t>
            </a:r>
            <a:r>
              <a:rPr lang="en-US" sz="2000" dirty="0" smtClean="0"/>
              <a:t> </a:t>
            </a:r>
            <a:r>
              <a:rPr lang="en-US" sz="2000" dirty="0" err="1" smtClean="0"/>
              <a:t>pressões</a:t>
            </a:r>
            <a:r>
              <a:rPr lang="en-US" sz="2000" dirty="0" smtClean="0"/>
              <a:t> e </a:t>
            </a:r>
            <a:r>
              <a:rPr lang="en-US" sz="2000" dirty="0" err="1" smtClean="0"/>
              <a:t>baixas</a:t>
            </a:r>
            <a:r>
              <a:rPr lang="en-US" sz="2000" dirty="0" smtClean="0"/>
              <a:t> </a:t>
            </a:r>
            <a:r>
              <a:rPr lang="en-US" sz="2000" dirty="0" err="1" smtClean="0"/>
              <a:t>temperaturas</a:t>
            </a:r>
            <a:endParaRPr lang="en-US" sz="2000" dirty="0" smtClean="0"/>
          </a:p>
          <a:p>
            <a:pPr lvl="1">
              <a:buFontTx/>
              <a:buChar char="-"/>
            </a:pPr>
            <a:r>
              <a:rPr lang="en-US" sz="2000" dirty="0" err="1" smtClean="0"/>
              <a:t>Custo</a:t>
            </a:r>
            <a:r>
              <a:rPr lang="en-US" sz="2000" dirty="0" smtClean="0"/>
              <a:t> de se </a:t>
            </a:r>
            <a:r>
              <a:rPr lang="en-US" sz="2000" dirty="0" err="1" smtClean="0"/>
              <a:t>operar</a:t>
            </a:r>
            <a:r>
              <a:rPr lang="en-US" sz="2000" dirty="0" smtClean="0"/>
              <a:t> a </a:t>
            </a:r>
            <a:r>
              <a:rPr lang="en-US" sz="2000" dirty="0" err="1" smtClean="0"/>
              <a:t>altas</a:t>
            </a:r>
            <a:r>
              <a:rPr lang="en-US" sz="2000" dirty="0"/>
              <a:t> </a:t>
            </a:r>
            <a:r>
              <a:rPr lang="en-US" sz="2000" dirty="0" err="1"/>
              <a:t>pressões</a:t>
            </a:r>
            <a:r>
              <a:rPr lang="en-US" sz="2000" dirty="0"/>
              <a:t> (</a:t>
            </a:r>
            <a:r>
              <a:rPr lang="en-US" sz="2000" dirty="0" err="1"/>
              <a:t>compressão</a:t>
            </a:r>
            <a:r>
              <a:rPr lang="en-US" sz="2000" dirty="0" smtClean="0"/>
              <a:t>) e </a:t>
            </a:r>
            <a:r>
              <a:rPr lang="en-US" sz="2000" dirty="0" err="1" smtClean="0"/>
              <a:t>altas</a:t>
            </a:r>
            <a:r>
              <a:rPr lang="en-US" sz="2000" dirty="0" smtClean="0"/>
              <a:t> </a:t>
            </a:r>
            <a:r>
              <a:rPr lang="en-US" sz="2000" dirty="0" err="1" smtClean="0"/>
              <a:t>temperaturas</a:t>
            </a:r>
            <a:endParaRPr lang="en-US" sz="2000" dirty="0" smtClean="0"/>
          </a:p>
          <a:p>
            <a:pPr lvl="1">
              <a:buFontTx/>
              <a:buChar char="-"/>
            </a:pPr>
            <a:endParaRPr lang="en-US" sz="1600" dirty="0" smtClean="0"/>
          </a:p>
          <a:p>
            <a:pPr marL="0" indent="0">
              <a:buNone/>
            </a:pPr>
            <a:endParaRPr lang="pt-BR" sz="2000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3356992"/>
            <a:ext cx="29337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1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dirty="0" smtClean="0"/>
              <a:t>EXEMPLO 2 – 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Restrições de igualdade:</a:t>
            </a:r>
          </a:p>
          <a:p>
            <a:pPr marL="0" indent="0">
              <a:buNone/>
            </a:pPr>
            <a:endParaRPr lang="pt-BR" sz="1800" dirty="0" smtClean="0"/>
          </a:p>
          <a:p>
            <a:r>
              <a:rPr lang="pt-BR" sz="2400" dirty="0" smtClean="0"/>
              <a:t>Equilíbrio da Reação: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r>
              <a:rPr lang="pt-BR" sz="2400" dirty="0" smtClean="0"/>
              <a:t>Dependência com temperatura:</a:t>
            </a:r>
          </a:p>
          <a:p>
            <a:pPr marL="0" indent="0">
              <a:buNone/>
            </a:pPr>
            <a:endParaRPr lang="pt-BR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439" y="5720650"/>
            <a:ext cx="7204561" cy="50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71913"/>
            <a:ext cx="6624736" cy="163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123728" y="4581128"/>
            <a:ext cx="66247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* Desconsidera a cinética da reação, </a:t>
            </a:r>
            <a:r>
              <a:rPr lang="pt-BR" sz="1600" dirty="0" smtClean="0"/>
              <a:t>usa apenas </a:t>
            </a:r>
            <a:r>
              <a:rPr lang="pt-BR" sz="1600" dirty="0"/>
              <a:t>equilíbrio e balanço de massa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957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dirty="0" smtClean="0"/>
              <a:t>EXEMPLO 2 – 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Função</a:t>
            </a:r>
            <a:r>
              <a:rPr lang="en-US" sz="2400" dirty="0" smtClean="0"/>
              <a:t> </a:t>
            </a:r>
            <a:r>
              <a:rPr lang="en-US" sz="2400" dirty="0" err="1" smtClean="0"/>
              <a:t>Objetivo</a:t>
            </a:r>
            <a:r>
              <a:rPr lang="en-US" sz="2400" dirty="0"/>
              <a:t> </a:t>
            </a:r>
            <a:r>
              <a:rPr lang="en-US" sz="2400" dirty="0" smtClean="0"/>
              <a:t>= vazão</a:t>
            </a:r>
            <a:r>
              <a:rPr lang="en-US" sz="2400" baseline="-25000" dirty="0" smtClean="0"/>
              <a:t>NH3 </a:t>
            </a:r>
            <a:r>
              <a:rPr lang="en-US" sz="2400" dirty="0" smtClean="0"/>
              <a:t>– 0.005.P – 0.001.T</a:t>
            </a:r>
            <a:endParaRPr lang="en-US" sz="2400" baseline="-25000" dirty="0" smtClean="0"/>
          </a:p>
          <a:p>
            <a:pPr marL="0" indent="0" algn="ctr">
              <a:buNone/>
            </a:pPr>
            <a:r>
              <a:rPr lang="en-US" sz="1800" dirty="0" smtClean="0"/>
              <a:t>(</a:t>
            </a:r>
            <a:r>
              <a:rPr lang="en-US" sz="1800" dirty="0" err="1" smtClean="0"/>
              <a:t>Penaliza</a:t>
            </a:r>
            <a:r>
              <a:rPr lang="en-US" sz="1800" dirty="0" smtClean="0"/>
              <a:t> </a:t>
            </a:r>
            <a:r>
              <a:rPr lang="en-US" sz="1800" dirty="0" err="1" smtClean="0"/>
              <a:t>altas</a:t>
            </a:r>
            <a:r>
              <a:rPr lang="en-US" sz="1800" dirty="0" smtClean="0"/>
              <a:t> </a:t>
            </a:r>
            <a:r>
              <a:rPr lang="en-US" sz="1800" dirty="0" err="1" smtClean="0"/>
              <a:t>pressões</a:t>
            </a:r>
            <a:r>
              <a:rPr lang="en-US" sz="1800" dirty="0" smtClean="0"/>
              <a:t> e </a:t>
            </a:r>
            <a:r>
              <a:rPr lang="en-US" sz="1800" dirty="0" err="1" smtClean="0"/>
              <a:t>temperaturas</a:t>
            </a:r>
            <a:r>
              <a:rPr lang="en-US" sz="1800" dirty="0" smtClean="0"/>
              <a:t>)</a:t>
            </a:r>
          </a:p>
          <a:p>
            <a:pPr marL="0" indent="0" algn="ctr">
              <a:buNone/>
            </a:pPr>
            <a:endParaRPr lang="pt-BR" sz="1600" dirty="0" smtClean="0"/>
          </a:p>
          <a:p>
            <a:r>
              <a:rPr lang="pt-BR" sz="2400" dirty="0" smtClean="0"/>
              <a:t>Conversão x Temperatura e Pressão</a:t>
            </a:r>
            <a:endParaRPr lang="pt-BR" sz="20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20426"/>
            <a:ext cx="5743015" cy="377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09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2 – 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/>
              <a:t>Código GAMS</a:t>
            </a:r>
            <a:r>
              <a:rPr lang="pt-BR" sz="2400" b="1" dirty="0" smtClean="0"/>
              <a:t>:</a:t>
            </a:r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2400" b="1" dirty="0" err="1" smtClean="0"/>
              <a:t>Conjuntos</a:t>
            </a:r>
            <a:r>
              <a:rPr lang="en-US" sz="2400" b="1" dirty="0" smtClean="0"/>
              <a:t>:</a:t>
            </a:r>
            <a:endParaRPr lang="en-US" sz="24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pt-BR" sz="1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58286"/>
            <a:ext cx="4337923" cy="136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65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2 – 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err="1" smtClean="0"/>
              <a:t>Variáveis</a:t>
            </a:r>
            <a:r>
              <a:rPr lang="en-US" sz="2400" b="1" dirty="0" smtClean="0"/>
              <a:t>:</a:t>
            </a:r>
            <a:endParaRPr lang="pt-BR" sz="2400" b="1" dirty="0"/>
          </a:p>
          <a:p>
            <a:pPr marL="0" indent="0">
              <a:buNone/>
            </a:pPr>
            <a:endParaRPr lang="pt-BR" sz="18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51162"/>
            <a:ext cx="5760641" cy="361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09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2 – 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Dados: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pt-BR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179" y="2606774"/>
            <a:ext cx="71723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73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2504513"/>
            <a:ext cx="7020346" cy="315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2 – 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err="1" smtClean="0"/>
              <a:t>Equações</a:t>
            </a:r>
            <a:r>
              <a:rPr lang="en-US" sz="1800" b="1" dirty="0" smtClean="0"/>
              <a:t>: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pt-BR" sz="18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865" y="5728253"/>
            <a:ext cx="19812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410997" y="5660959"/>
            <a:ext cx="681283" cy="4298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65" y="1556792"/>
            <a:ext cx="4095750" cy="828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Straight Connector 26"/>
          <p:cNvCxnSpPr/>
          <p:nvPr/>
        </p:nvCxnSpPr>
        <p:spPr>
          <a:xfrm flipV="1">
            <a:off x="4067944" y="1941532"/>
            <a:ext cx="562999" cy="103441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16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2 – 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err="1" smtClean="0"/>
              <a:t>Equações</a:t>
            </a:r>
            <a:r>
              <a:rPr lang="en-US" sz="1800" b="1" dirty="0" smtClean="0"/>
              <a:t>: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pt-BR" sz="18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31958"/>
            <a:ext cx="6876256" cy="394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0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852" y="4453086"/>
            <a:ext cx="55245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2 – 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3728" y="1484784"/>
            <a:ext cx="64910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/>
              <a:t>Modelo</a:t>
            </a:r>
            <a:r>
              <a:rPr lang="en-US" sz="2400" b="1" dirty="0" smtClean="0"/>
              <a:t> e Solver: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2400" b="1" dirty="0" err="1" smtClean="0"/>
              <a:t>Opcionais</a:t>
            </a:r>
            <a:r>
              <a:rPr lang="en-US" sz="2400" b="1" dirty="0" smtClean="0"/>
              <a:t>: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pt-BR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363" y="2252044"/>
            <a:ext cx="5486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>
            <a:endCxn id="8" idx="1"/>
          </p:cNvCxnSpPr>
          <p:nvPr/>
        </p:nvCxnSpPr>
        <p:spPr>
          <a:xfrm flipV="1">
            <a:off x="4762500" y="4360838"/>
            <a:ext cx="621809" cy="184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84309" y="4176172"/>
            <a:ext cx="14919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Ponto Interior</a:t>
            </a:r>
            <a:endParaRPr lang="pt-BR" dirty="0"/>
          </a:p>
        </p:txBody>
      </p:sp>
      <p:cxnSp>
        <p:nvCxnSpPr>
          <p:cNvPr id="25" name="Straight Connector 24"/>
          <p:cNvCxnSpPr>
            <a:endCxn id="26" idx="1"/>
          </p:cNvCxnSpPr>
          <p:nvPr/>
        </p:nvCxnSpPr>
        <p:spPr>
          <a:xfrm flipV="1">
            <a:off x="4762500" y="5515927"/>
            <a:ext cx="621809" cy="1895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84309" y="5331261"/>
            <a:ext cx="5645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SQP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552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INTRODUÇÃO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INTRODUÇÃO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600200"/>
            <a:ext cx="6347048" cy="42419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/>
              <a:t>Sistemas de Modelagem Algébrica</a:t>
            </a:r>
          </a:p>
          <a:p>
            <a:pPr marL="0" indent="0" algn="just">
              <a:buNone/>
            </a:pPr>
            <a:endParaRPr lang="pt-BR" sz="1200" dirty="0" smtClean="0"/>
          </a:p>
          <a:p>
            <a:pPr marL="0" indent="0" algn="just">
              <a:buNone/>
            </a:pPr>
            <a:r>
              <a:rPr lang="pt-BR" sz="2400" b="1" dirty="0" smtClean="0"/>
              <a:t>Características:</a:t>
            </a:r>
            <a:endParaRPr lang="pt-BR" sz="1800" b="1" dirty="0" smtClean="0"/>
          </a:p>
          <a:p>
            <a:pPr lvl="1" algn="just">
              <a:buFontTx/>
              <a:buChar char="-"/>
            </a:pPr>
            <a:endParaRPr lang="pt-BR" sz="1100" dirty="0" smtClean="0"/>
          </a:p>
          <a:p>
            <a:pPr lvl="1" algn="just">
              <a:buFontTx/>
              <a:buChar char="-"/>
            </a:pPr>
            <a:r>
              <a:rPr lang="pt-BR" sz="1800" dirty="0" smtClean="0"/>
              <a:t>Modelam o problema como um sistema de equações algébricas, as quais são tratadas como restrições (ou função objetivo) do problema de otimização</a:t>
            </a:r>
          </a:p>
          <a:p>
            <a:pPr lvl="1" algn="just">
              <a:buFontTx/>
              <a:buChar char="-"/>
            </a:pPr>
            <a:r>
              <a:rPr lang="pt-BR" sz="1800" dirty="0" smtClean="0"/>
              <a:t>Analisam automaticamente a estrutura do modelo e o classificam de acordo com o tipo de otimização </a:t>
            </a:r>
          </a:p>
          <a:p>
            <a:pPr marL="57150" indent="0" algn="just">
              <a:buNone/>
            </a:pPr>
            <a:endParaRPr lang="pt-BR" sz="2000" dirty="0" smtClean="0"/>
          </a:p>
          <a:p>
            <a:pPr marL="57150" indent="0" algn="just">
              <a:buNone/>
            </a:pPr>
            <a:r>
              <a:rPr lang="pt-BR" sz="2400" b="1" dirty="0" smtClean="0"/>
              <a:t>Sistemas Mais Utilizados para Otimização:</a:t>
            </a:r>
          </a:p>
        </p:txBody>
      </p:sp>
      <p:sp>
        <p:nvSpPr>
          <p:cNvPr id="6" name="Rectangle 5"/>
          <p:cNvSpPr/>
          <p:nvPr/>
        </p:nvSpPr>
        <p:spPr>
          <a:xfrm>
            <a:off x="2771800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 algn="just">
              <a:buFontTx/>
              <a:buChar char="-"/>
            </a:pPr>
            <a:r>
              <a:rPr lang="en-US" dirty="0"/>
              <a:t>GAMS</a:t>
            </a:r>
          </a:p>
          <a:p>
            <a:pPr marL="914400" lvl="1" indent="-457200" algn="just">
              <a:buFontTx/>
              <a:buChar char="-"/>
            </a:pPr>
            <a:r>
              <a:rPr lang="en-US" dirty="0" smtClean="0"/>
              <a:t>AMPL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59288" y="5301208"/>
            <a:ext cx="2072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buFontTx/>
              <a:buChar char="-"/>
            </a:pPr>
            <a:r>
              <a:rPr lang="en-US" dirty="0"/>
              <a:t>MPL </a:t>
            </a:r>
          </a:p>
          <a:p>
            <a:pPr marL="914400" lvl="1" indent="-457200" algn="just">
              <a:buFontTx/>
              <a:buChar char="-"/>
            </a:pPr>
            <a:r>
              <a:rPr lang="en-US" dirty="0"/>
              <a:t>AIMMS</a:t>
            </a:r>
          </a:p>
        </p:txBody>
      </p:sp>
    </p:spTree>
    <p:extLst>
      <p:ext uri="{BB962C8B-B14F-4D97-AF65-F5344CB8AC3E}">
        <p14:creationId xmlns:p14="http://schemas.microsoft.com/office/powerpoint/2010/main" val="297725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2 – 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Análise dos Resultados</a:t>
            </a:r>
          </a:p>
          <a:p>
            <a:endParaRPr lang="en-US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noProof="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04577"/>
            <a:ext cx="6888358" cy="461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63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2 – 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52" y="1914782"/>
            <a:ext cx="7215667" cy="489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652120" y="4579078"/>
            <a:ext cx="2088232" cy="196039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ctangle 20"/>
          <p:cNvSpPr/>
          <p:nvPr/>
        </p:nvSpPr>
        <p:spPr>
          <a:xfrm>
            <a:off x="5580112" y="4743079"/>
            <a:ext cx="1512168" cy="196039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ctangle 28"/>
          <p:cNvSpPr/>
          <p:nvPr/>
        </p:nvSpPr>
        <p:spPr>
          <a:xfrm>
            <a:off x="2699792" y="5805265"/>
            <a:ext cx="576064" cy="405514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ctangle 29"/>
          <p:cNvSpPr/>
          <p:nvPr/>
        </p:nvSpPr>
        <p:spPr>
          <a:xfrm>
            <a:off x="2051720" y="1487972"/>
            <a:ext cx="1788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Log de </a:t>
            </a:r>
            <a:r>
              <a:rPr lang="en-US" b="1" dirty="0" err="1"/>
              <a:t>iterações</a:t>
            </a:r>
            <a:r>
              <a:rPr lang="en-US" b="1" dirty="0"/>
              <a:t>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80112" y="3953041"/>
            <a:ext cx="1296628" cy="196039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ctangle 27"/>
          <p:cNvSpPr/>
          <p:nvPr/>
        </p:nvSpPr>
        <p:spPr>
          <a:xfrm>
            <a:off x="3937797" y="2564904"/>
            <a:ext cx="1426291" cy="196039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ctangle 30"/>
          <p:cNvSpPr/>
          <p:nvPr/>
        </p:nvSpPr>
        <p:spPr>
          <a:xfrm>
            <a:off x="2195736" y="3757001"/>
            <a:ext cx="504056" cy="392079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78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9" grpId="0" animBg="1"/>
      <p:bldP spid="27" grpId="0" animBg="1"/>
      <p:bldP spid="28" grpId="0" animBg="1"/>
      <p:bldP spid="3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2 – 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7" name="Content Placeholder 4"/>
          <p:cNvSpPr>
            <a:spLocks noGrp="1"/>
          </p:cNvSpPr>
          <p:nvPr>
            <p:ph idx="1"/>
          </p:nvPr>
        </p:nvSpPr>
        <p:spPr>
          <a:xfrm>
            <a:off x="2051720" y="1711349"/>
            <a:ext cx="709228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Log de </a:t>
            </a:r>
            <a:r>
              <a:rPr lang="en-US" sz="2400" dirty="0" err="1" smtClean="0"/>
              <a:t>Iterações</a:t>
            </a:r>
            <a:r>
              <a:rPr lang="en-US" sz="2400" dirty="0" smtClean="0"/>
              <a:t> do CONOPT: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400" dirty="0" err="1" smtClean="0"/>
              <a:t>Fase</a:t>
            </a:r>
            <a:r>
              <a:rPr lang="en-US" sz="2400" dirty="0" smtClean="0"/>
              <a:t> 0 (</a:t>
            </a:r>
            <a:r>
              <a:rPr lang="en-US" sz="2400" dirty="0" err="1" smtClean="0"/>
              <a:t>baixo</a:t>
            </a:r>
            <a:r>
              <a:rPr lang="en-US" sz="2400" dirty="0" smtClean="0"/>
              <a:t> </a:t>
            </a:r>
            <a:r>
              <a:rPr lang="en-US" sz="2400" dirty="0" err="1" smtClean="0"/>
              <a:t>custo</a:t>
            </a:r>
            <a:r>
              <a:rPr lang="en-US" sz="2400" dirty="0" smtClean="0"/>
              <a:t> </a:t>
            </a:r>
            <a:r>
              <a:rPr lang="en-US" sz="2400" dirty="0" err="1" smtClean="0"/>
              <a:t>computacional</a:t>
            </a:r>
            <a:r>
              <a:rPr lang="en-US" sz="2400" dirty="0" smtClean="0"/>
              <a:t>)</a:t>
            </a:r>
          </a:p>
          <a:p>
            <a:pPr>
              <a:buFontTx/>
              <a:buChar char="-"/>
            </a:pPr>
            <a:r>
              <a:rPr lang="en-US" sz="2400" dirty="0" err="1" smtClean="0"/>
              <a:t>Iteração</a:t>
            </a:r>
            <a:r>
              <a:rPr lang="en-US" sz="2400" dirty="0" smtClean="0"/>
              <a:t> 0: </a:t>
            </a:r>
            <a:r>
              <a:rPr lang="en-US" sz="2400" dirty="0" err="1" smtClean="0"/>
              <a:t>ponto</a:t>
            </a:r>
            <a:r>
              <a:rPr lang="en-US" sz="2400" dirty="0" smtClean="0"/>
              <a:t> </a:t>
            </a:r>
            <a:r>
              <a:rPr lang="en-US" sz="2400" dirty="0" err="1" smtClean="0"/>
              <a:t>inicial</a:t>
            </a:r>
            <a:r>
              <a:rPr lang="en-US" sz="2400" dirty="0" smtClean="0"/>
              <a:t> </a:t>
            </a:r>
            <a:r>
              <a:rPr lang="en-US" sz="2400" dirty="0" err="1" smtClean="0"/>
              <a:t>obtido</a:t>
            </a:r>
            <a:r>
              <a:rPr lang="en-US" sz="2400" dirty="0" smtClean="0"/>
              <a:t> do GAMS</a:t>
            </a:r>
          </a:p>
          <a:p>
            <a:pPr>
              <a:buFontTx/>
              <a:buChar char="-"/>
            </a:pPr>
            <a:r>
              <a:rPr lang="en-US" sz="2400" dirty="0" err="1" smtClean="0"/>
              <a:t>Iterações</a:t>
            </a:r>
            <a:r>
              <a:rPr lang="en-US" sz="2400" dirty="0" smtClean="0"/>
              <a:t> 1 e 2: </a:t>
            </a:r>
            <a:r>
              <a:rPr lang="en-US" sz="2400" dirty="0" err="1" smtClean="0"/>
              <a:t>após</a:t>
            </a:r>
            <a:r>
              <a:rPr lang="en-US" sz="2400" dirty="0" smtClean="0"/>
              <a:t> </a:t>
            </a:r>
            <a:r>
              <a:rPr lang="en-US" sz="2400" dirty="0" err="1" smtClean="0"/>
              <a:t>pré-processam</a:t>
            </a:r>
            <a:r>
              <a:rPr lang="en-US" sz="2400" dirty="0" smtClean="0"/>
              <a:t>. e </a:t>
            </a:r>
            <a:r>
              <a:rPr lang="en-US" sz="2400" dirty="0" err="1" smtClean="0"/>
              <a:t>escalonam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dirty="0" smtClean="0"/>
              <a:t>Restante das </a:t>
            </a:r>
            <a:r>
              <a:rPr lang="en-US" sz="2400" dirty="0" err="1" smtClean="0"/>
              <a:t>Iterações</a:t>
            </a:r>
            <a:r>
              <a:rPr lang="en-US" sz="2400" dirty="0" smtClean="0"/>
              <a:t>: </a:t>
            </a:r>
            <a:r>
              <a:rPr lang="en-US" sz="2400" dirty="0" err="1" smtClean="0"/>
              <a:t>caracterizadas</a:t>
            </a:r>
            <a:r>
              <a:rPr lang="en-US" sz="2400" dirty="0" smtClean="0"/>
              <a:t> </a:t>
            </a:r>
            <a:r>
              <a:rPr lang="en-US" sz="2400" dirty="0" err="1" smtClean="0"/>
              <a:t>pela</a:t>
            </a:r>
            <a:r>
              <a:rPr lang="en-US" sz="2400" dirty="0" smtClean="0"/>
              <a:t> </a:t>
            </a:r>
            <a:r>
              <a:rPr lang="en-US" sz="2400" dirty="0" err="1" smtClean="0"/>
              <a:t>Fase</a:t>
            </a:r>
            <a:endParaRPr lang="en-US" sz="2400" dirty="0" smtClean="0"/>
          </a:p>
          <a:p>
            <a:pPr marL="0" indent="0">
              <a:buNone/>
            </a:pPr>
            <a:endParaRPr lang="en-US" sz="12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Fase</a:t>
            </a:r>
            <a:r>
              <a:rPr lang="en-US" sz="2400" dirty="0" smtClean="0"/>
              <a:t> 1 e 2: </a:t>
            </a:r>
            <a:r>
              <a:rPr lang="en-US" sz="2400" dirty="0" err="1" smtClean="0"/>
              <a:t>Pontos</a:t>
            </a:r>
            <a:r>
              <a:rPr lang="en-US" sz="2400" dirty="0" smtClean="0"/>
              <a:t> </a:t>
            </a:r>
            <a:r>
              <a:rPr lang="en-US" sz="2400" dirty="0" err="1" smtClean="0"/>
              <a:t>inviáveis</a:t>
            </a:r>
            <a:r>
              <a:rPr lang="en-US" sz="2400" dirty="0" smtClean="0"/>
              <a:t>, </a:t>
            </a:r>
            <a:r>
              <a:rPr lang="en-US" sz="2400" dirty="0" err="1" smtClean="0"/>
              <a:t>minimiza</a:t>
            </a:r>
            <a:r>
              <a:rPr lang="en-US" sz="2400" dirty="0" smtClean="0"/>
              <a:t> a </a:t>
            </a:r>
            <a:r>
              <a:rPr lang="en-US" sz="2400" dirty="0" err="1" smtClean="0"/>
              <a:t>inviabilidade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Fases</a:t>
            </a:r>
            <a:r>
              <a:rPr lang="en-US" sz="2400" dirty="0" smtClean="0"/>
              <a:t> 3 e 4: </a:t>
            </a:r>
            <a:r>
              <a:rPr lang="en-US" sz="2400" dirty="0" err="1" smtClean="0"/>
              <a:t>Pontos</a:t>
            </a:r>
            <a:r>
              <a:rPr lang="en-US" sz="2400" dirty="0" smtClean="0"/>
              <a:t> </a:t>
            </a:r>
            <a:r>
              <a:rPr lang="en-US" sz="2400" dirty="0" err="1" smtClean="0"/>
              <a:t>viáveis</a:t>
            </a:r>
            <a:r>
              <a:rPr lang="en-US" sz="2400" dirty="0" smtClean="0"/>
              <a:t>, </a:t>
            </a:r>
            <a:r>
              <a:rPr lang="en-US" sz="2400" dirty="0" err="1" smtClean="0"/>
              <a:t>minimiza</a:t>
            </a:r>
            <a:r>
              <a:rPr lang="en-US" sz="2400" dirty="0" smtClean="0"/>
              <a:t> a </a:t>
            </a:r>
            <a:r>
              <a:rPr lang="en-US" sz="2400" dirty="0" err="1" smtClean="0"/>
              <a:t>fn</a:t>
            </a:r>
            <a:r>
              <a:rPr lang="en-US" sz="2400" dirty="0" smtClean="0"/>
              <a:t> </a:t>
            </a:r>
            <a:r>
              <a:rPr lang="en-US" sz="2400" dirty="0" err="1" smtClean="0"/>
              <a:t>objetivo</a:t>
            </a:r>
            <a:endParaRPr lang="en-US" sz="2400" dirty="0" smtClean="0"/>
          </a:p>
          <a:p>
            <a:pPr>
              <a:buFontTx/>
              <a:buChar char="-"/>
            </a:pPr>
            <a:endParaRPr lang="pt-BR" sz="2400" dirty="0"/>
          </a:p>
          <a:p>
            <a:pPr marL="0" indent="0">
              <a:buNone/>
            </a:pPr>
            <a:endParaRPr lang="pt-BR" sz="24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7352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3 – MINLP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 smtClean="0"/>
              <a:t>Programação Não Linear Inteira Mista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Características:</a:t>
            </a:r>
          </a:p>
          <a:p>
            <a:pPr lvl="1" algn="just">
              <a:buFontTx/>
              <a:buChar char="-"/>
            </a:pPr>
            <a:r>
              <a:rPr lang="pt-BR" sz="2000" dirty="0" smtClean="0"/>
              <a:t>Função Objetivo ou qualquer uma das Restrições não-lineares, contendo variáveis inteiras</a:t>
            </a:r>
          </a:p>
          <a:p>
            <a:pPr lvl="1" algn="just">
              <a:buFontTx/>
              <a:buChar char="-"/>
            </a:pPr>
            <a:endParaRPr lang="pt-BR" sz="2400" dirty="0" smtClean="0"/>
          </a:p>
          <a:p>
            <a:pPr algn="just"/>
            <a:r>
              <a:rPr lang="pt-BR" sz="2400" dirty="0" smtClean="0"/>
              <a:t>Forma Vetorial:</a:t>
            </a:r>
          </a:p>
          <a:p>
            <a:pPr marL="0" indent="0" algn="ctr">
              <a:buNone/>
            </a:pPr>
            <a:endParaRPr lang="pt-BR" sz="2400" dirty="0" smtClean="0"/>
          </a:p>
          <a:p>
            <a:pPr marL="0" indent="0" algn="ctr">
              <a:buNone/>
            </a:pPr>
            <a:endParaRPr lang="pt-BR" sz="2400" noProof="0" dirty="0" smtClean="0"/>
          </a:p>
          <a:p>
            <a:pPr marL="0" indent="0" algn="ctr">
              <a:buNone/>
            </a:pPr>
            <a:endParaRPr lang="pt-BR" sz="2400" noProof="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4626712"/>
            <a:ext cx="2560848" cy="168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5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3 – MINLP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 smtClean="0"/>
              <a:t>Programação Não Linear Inteira Mista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Dificuldades:</a:t>
            </a:r>
          </a:p>
          <a:p>
            <a:pPr lvl="1" algn="just">
              <a:buFontTx/>
              <a:buChar char="-"/>
            </a:pPr>
            <a:endParaRPr lang="pt-BR" sz="2000" dirty="0" smtClean="0"/>
          </a:p>
          <a:p>
            <a:pPr lvl="1" algn="just">
              <a:buFontTx/>
              <a:buChar char="-"/>
            </a:pPr>
            <a:r>
              <a:rPr lang="pt-BR" sz="2000" dirty="0" smtClean="0"/>
              <a:t>Multimodal:</a:t>
            </a:r>
          </a:p>
          <a:p>
            <a:pPr algn="just">
              <a:buFontTx/>
              <a:buChar char="-"/>
            </a:pPr>
            <a:endParaRPr lang="pt-BR" sz="2400" dirty="0" smtClean="0"/>
          </a:p>
          <a:p>
            <a:pPr lvl="1" algn="just">
              <a:buFontTx/>
              <a:buChar char="-"/>
            </a:pPr>
            <a:endParaRPr lang="pt-BR" sz="2000" dirty="0" smtClean="0"/>
          </a:p>
          <a:p>
            <a:pPr lvl="1" algn="just">
              <a:buFontTx/>
              <a:buChar char="-"/>
            </a:pPr>
            <a:r>
              <a:rPr lang="pt-BR" sz="2000" dirty="0" smtClean="0"/>
              <a:t>Domínio discreto:</a:t>
            </a:r>
          </a:p>
          <a:p>
            <a:pPr lvl="1" algn="just">
              <a:buFontTx/>
              <a:buChar char="-"/>
            </a:pPr>
            <a:endParaRPr lang="pt-BR" sz="2000" dirty="0"/>
          </a:p>
          <a:p>
            <a:pPr lvl="1" algn="just">
              <a:buFontTx/>
              <a:buChar char="-"/>
            </a:pPr>
            <a:endParaRPr lang="pt-BR" sz="2000" dirty="0" smtClean="0"/>
          </a:p>
          <a:p>
            <a:pPr lvl="1" algn="just">
              <a:buFontTx/>
              <a:buChar char="-"/>
            </a:pPr>
            <a:r>
              <a:rPr lang="pt-BR" sz="2000" dirty="0" smtClean="0"/>
              <a:t>Não-convexidade:</a:t>
            </a:r>
            <a:endParaRPr lang="pt-BR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583598"/>
            <a:ext cx="1461166" cy="989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3789040"/>
            <a:ext cx="1292713" cy="12139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5207902"/>
            <a:ext cx="1710147" cy="14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4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3 – MINLP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08712" cy="50956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400" b="1" dirty="0" smtClean="0"/>
              <a:t>Algoritmos dos </a:t>
            </a:r>
            <a:r>
              <a:rPr lang="pt-BR" sz="2400" b="1" dirty="0" err="1" smtClean="0"/>
              <a:t>Solvers</a:t>
            </a:r>
            <a:r>
              <a:rPr lang="pt-BR" sz="2400" b="1" dirty="0" smtClean="0"/>
              <a:t> Comerciais</a:t>
            </a:r>
            <a:r>
              <a:rPr lang="pt-BR" sz="2400" dirty="0" smtClean="0"/>
              <a:t> </a:t>
            </a:r>
            <a:r>
              <a:rPr lang="pt-BR" sz="1900" dirty="0" smtClean="0"/>
              <a:t>(</a:t>
            </a:r>
            <a:r>
              <a:rPr lang="pt-BR" sz="1900" dirty="0" err="1" smtClean="0"/>
              <a:t>Floudas</a:t>
            </a:r>
            <a:r>
              <a:rPr lang="pt-BR" sz="1900" dirty="0" smtClean="0"/>
              <a:t>, 1995)</a:t>
            </a:r>
            <a:r>
              <a:rPr lang="pt-BR" sz="2400" dirty="0" smtClean="0"/>
              <a:t>:</a:t>
            </a:r>
          </a:p>
          <a:p>
            <a:pPr marL="0" lvl="1" indent="0">
              <a:buNone/>
            </a:pPr>
            <a:endParaRPr lang="pt-BR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2400" b="1" dirty="0" err="1" smtClean="0"/>
              <a:t>Branch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and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Bound</a:t>
            </a:r>
            <a:r>
              <a:rPr lang="pt-BR" sz="2400" dirty="0" smtClean="0"/>
              <a:t>: </a:t>
            </a:r>
            <a:r>
              <a:rPr lang="pt-BR" sz="2200" dirty="0" smtClean="0"/>
              <a:t>relaxa/fixa toda as variáveis binárias (0&lt;y&lt;1), resolve o problema NLP e retira as relaxações uma de cada vez, parando quando atender todas as restrições inteiras e contínuas.</a:t>
            </a:r>
          </a:p>
          <a:p>
            <a:pPr marL="0" lvl="1" indent="0">
              <a:buNone/>
            </a:pPr>
            <a:endParaRPr lang="pt-BR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2400" b="1" dirty="0" smtClean="0"/>
              <a:t>Decomposição em Subproblemas</a:t>
            </a:r>
            <a:r>
              <a:rPr lang="pt-BR" sz="2400" dirty="0" smtClean="0"/>
              <a:t>: relaxação do problema original e obtenção de limites inferior e superior</a:t>
            </a:r>
          </a:p>
          <a:p>
            <a:pPr marL="742950" lvl="2" indent="-342900">
              <a:buFontTx/>
              <a:buChar char="-"/>
            </a:pPr>
            <a:r>
              <a:rPr lang="pt-BR" sz="2000" dirty="0" smtClean="0"/>
              <a:t>Aproximação externa: NLP (</a:t>
            </a:r>
            <a:r>
              <a:rPr lang="pt-BR" sz="2000" dirty="0" err="1" smtClean="0"/>
              <a:t>upper</a:t>
            </a:r>
            <a:r>
              <a:rPr lang="pt-BR" sz="2000" dirty="0" smtClean="0"/>
              <a:t> </a:t>
            </a:r>
            <a:r>
              <a:rPr lang="pt-BR" sz="2000" dirty="0" err="1" smtClean="0"/>
              <a:t>bound</a:t>
            </a:r>
            <a:r>
              <a:rPr lang="pt-BR" sz="2000" dirty="0" smtClean="0"/>
              <a:t>, fixando as variáveis inteiras) e MILP (</a:t>
            </a:r>
            <a:r>
              <a:rPr lang="pt-BR" sz="2000" dirty="0" err="1" smtClean="0"/>
              <a:t>lower</a:t>
            </a:r>
            <a:r>
              <a:rPr lang="pt-BR" sz="2000" dirty="0" smtClean="0"/>
              <a:t> </a:t>
            </a:r>
            <a:r>
              <a:rPr lang="pt-BR" sz="2000" dirty="0" err="1" smtClean="0"/>
              <a:t>bound</a:t>
            </a:r>
            <a:r>
              <a:rPr lang="pt-BR" sz="2000" dirty="0" smtClean="0"/>
              <a:t>, linearizando nos pontos ótimos do NLP), adicionando mais restrições  lineares a cada iteração</a:t>
            </a:r>
          </a:p>
          <a:p>
            <a:pPr marL="742950" lvl="2" indent="-342900">
              <a:buFontTx/>
              <a:buChar char="-"/>
            </a:pPr>
            <a:r>
              <a:rPr lang="pt-BR" sz="2000" dirty="0" smtClean="0"/>
              <a:t>Decomposição Generalizada de </a:t>
            </a:r>
            <a:r>
              <a:rPr lang="pt-BR" sz="2000" dirty="0" err="1" smtClean="0"/>
              <a:t>Benders</a:t>
            </a:r>
            <a:r>
              <a:rPr lang="pt-BR" sz="2000" dirty="0" smtClean="0"/>
              <a:t>: NLP + Dual</a:t>
            </a:r>
          </a:p>
          <a:p>
            <a:pPr marL="742950" lvl="2" indent="-342900">
              <a:buFontTx/>
              <a:buChar char="-"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05268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3 – MINLP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Solver Utilizado: </a:t>
            </a:r>
            <a:r>
              <a:rPr lang="pt-BR" sz="2400" b="1" noProof="0" dirty="0" smtClean="0"/>
              <a:t>DICOPT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000" dirty="0" smtClean="0"/>
              <a:t>Resolve problemas MINLP com variáveis inteiras ou binárias lineares e variáveis contínuas não-lineares</a:t>
            </a:r>
          </a:p>
          <a:p>
            <a:endParaRPr lang="pt-BR" sz="2000" dirty="0" smtClean="0"/>
          </a:p>
          <a:p>
            <a:r>
              <a:rPr lang="pt-BR" sz="2000" dirty="0" smtClean="0"/>
              <a:t>Algoritmo </a:t>
            </a:r>
            <a:r>
              <a:rPr lang="pt-BR" sz="2000" dirty="0"/>
              <a:t>baseado na extensão do </a:t>
            </a:r>
            <a:r>
              <a:rPr lang="pt-BR" sz="2000" dirty="0" smtClean="0"/>
              <a:t>método de </a:t>
            </a:r>
            <a:r>
              <a:rPr lang="pt-BR" sz="2000" u="sng" dirty="0" smtClean="0"/>
              <a:t>Aproximação Externa</a:t>
            </a:r>
            <a:r>
              <a:rPr lang="pt-BR" sz="2000" dirty="0" smtClean="0"/>
              <a:t> </a:t>
            </a:r>
            <a:r>
              <a:rPr lang="pt-BR" sz="2000" dirty="0"/>
              <a:t>(Carnegie </a:t>
            </a:r>
            <a:r>
              <a:rPr lang="pt-BR" sz="2000" dirty="0" err="1" smtClean="0"/>
              <a:t>Mellon</a:t>
            </a:r>
            <a:r>
              <a:rPr lang="pt-BR" sz="2000" dirty="0" smtClean="0"/>
              <a:t>)</a:t>
            </a:r>
          </a:p>
          <a:p>
            <a:pPr lvl="1">
              <a:buFontTx/>
              <a:buChar char="-"/>
            </a:pPr>
            <a:r>
              <a:rPr lang="en-US" sz="1600" dirty="0" err="1" smtClean="0"/>
              <a:t>Proposto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Viswanathan</a:t>
            </a:r>
            <a:r>
              <a:rPr lang="en-US" sz="1600" dirty="0" smtClean="0"/>
              <a:t> e Grossmann (1990): </a:t>
            </a:r>
            <a:r>
              <a:rPr lang="en-US" sz="1600" dirty="0" err="1" smtClean="0"/>
              <a:t>utiliza</a:t>
            </a:r>
            <a:r>
              <a:rPr lang="en-US" sz="1600" dirty="0" smtClean="0"/>
              <a:t>              Outer Approximation/ Equality Relaxation/ </a:t>
            </a:r>
            <a:r>
              <a:rPr lang="en-US" sz="1600" dirty="0" err="1" smtClean="0"/>
              <a:t>Aumented</a:t>
            </a:r>
            <a:r>
              <a:rPr lang="en-US" sz="1600" dirty="0" smtClean="0"/>
              <a:t> Penalty</a:t>
            </a:r>
          </a:p>
          <a:p>
            <a:endParaRPr lang="pt-BR" sz="2000" dirty="0" smtClean="0"/>
          </a:p>
          <a:p>
            <a:r>
              <a:rPr lang="pt-BR" sz="2000" dirty="0" smtClean="0"/>
              <a:t>Resolve </a:t>
            </a:r>
            <a:r>
              <a:rPr lang="pt-BR" sz="2000" dirty="0"/>
              <a:t>uma série de problemas </a:t>
            </a:r>
            <a:r>
              <a:rPr lang="pt-BR" sz="2000" dirty="0" smtClean="0"/>
              <a:t>MILP  e NLP com </a:t>
            </a:r>
            <a:r>
              <a:rPr lang="pt-BR" sz="2000" dirty="0" err="1"/>
              <a:t>solvers</a:t>
            </a:r>
            <a:r>
              <a:rPr lang="pt-BR" sz="2000" dirty="0"/>
              <a:t> internos do </a:t>
            </a:r>
            <a:r>
              <a:rPr lang="pt-BR" sz="2000" dirty="0" smtClean="0"/>
              <a:t>GAMS (default: CPLEX e CONOPT)</a:t>
            </a:r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07012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3 – MINLP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Algoritmo de Aproximação Externa (original):</a:t>
            </a:r>
          </a:p>
          <a:p>
            <a:pPr marL="0" indent="0">
              <a:buNone/>
            </a:pPr>
            <a:r>
              <a:rPr lang="en-US" sz="1600" dirty="0" smtClean="0"/>
              <a:t>(ref: AIMMS Language Guide)</a:t>
            </a:r>
            <a:endParaRPr lang="pt-BR" sz="2400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pt-BR" sz="2400" b="1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74083"/>
            <a:ext cx="3312368" cy="422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>
            <a:stCxn id="8" idx="3"/>
          </p:cNvCxnSpPr>
          <p:nvPr/>
        </p:nvCxnSpPr>
        <p:spPr>
          <a:xfrm flipV="1">
            <a:off x="5104646" y="2564906"/>
            <a:ext cx="1051530" cy="3452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56176" y="2205157"/>
            <a:ext cx="282558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Solução</a:t>
            </a:r>
            <a:r>
              <a:rPr lang="en-US" dirty="0" smtClean="0"/>
              <a:t> do </a:t>
            </a:r>
            <a:r>
              <a:rPr lang="en-US" dirty="0" err="1" smtClean="0"/>
              <a:t>problema</a:t>
            </a:r>
            <a:r>
              <a:rPr lang="en-US" dirty="0" smtClean="0"/>
              <a:t> primal</a:t>
            </a:r>
          </a:p>
          <a:p>
            <a:r>
              <a:rPr lang="en-US" dirty="0" smtClean="0"/>
              <a:t>com solver NLP (CONOPT)</a:t>
            </a:r>
            <a:endParaRPr lang="pt-BR" dirty="0"/>
          </a:p>
        </p:txBody>
      </p:sp>
      <p:cxnSp>
        <p:nvCxnSpPr>
          <p:cNvPr id="19" name="Straight Connector 18"/>
          <p:cNvCxnSpPr>
            <a:stCxn id="28" idx="3"/>
            <a:endCxn id="20" idx="1"/>
          </p:cNvCxnSpPr>
          <p:nvPr/>
        </p:nvCxnSpPr>
        <p:spPr>
          <a:xfrm flipV="1">
            <a:off x="5104379" y="3681899"/>
            <a:ext cx="1021507" cy="2709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25886" y="3358733"/>
            <a:ext cx="287931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Solução</a:t>
            </a:r>
            <a:r>
              <a:rPr lang="en-US" dirty="0" smtClean="0"/>
              <a:t> do </a:t>
            </a:r>
            <a:r>
              <a:rPr lang="en-US" dirty="0" err="1" smtClean="0"/>
              <a:t>problema</a:t>
            </a:r>
            <a:r>
              <a:rPr lang="en-US" dirty="0" smtClean="0"/>
              <a:t> </a:t>
            </a:r>
            <a:r>
              <a:rPr lang="en-US" dirty="0" err="1" smtClean="0"/>
              <a:t>mestre</a:t>
            </a:r>
            <a:endParaRPr lang="en-US" dirty="0" smtClean="0"/>
          </a:p>
          <a:p>
            <a:r>
              <a:rPr lang="en-US" dirty="0" smtClean="0"/>
              <a:t>com solver MILP (DICOPT)</a:t>
            </a:r>
            <a:endParaRPr lang="pt-BR" dirty="0"/>
          </a:p>
        </p:txBody>
      </p:sp>
      <p:sp>
        <p:nvSpPr>
          <p:cNvPr id="25" name="TextBox 24"/>
          <p:cNvSpPr txBox="1"/>
          <p:nvPr/>
        </p:nvSpPr>
        <p:spPr>
          <a:xfrm>
            <a:off x="6136908" y="4723699"/>
            <a:ext cx="209993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Terminação</a:t>
            </a:r>
            <a:r>
              <a:rPr lang="en-US" dirty="0" smtClean="0"/>
              <a:t>: </a:t>
            </a:r>
            <a:r>
              <a:rPr lang="en-US" dirty="0" err="1" smtClean="0"/>
              <a:t>solução</a:t>
            </a:r>
            <a:endParaRPr lang="en-US" dirty="0" smtClean="0"/>
          </a:p>
          <a:p>
            <a:pPr algn="ctr"/>
            <a:r>
              <a:rPr lang="en-US" dirty="0" smtClean="0"/>
              <a:t>do </a:t>
            </a:r>
            <a:r>
              <a:rPr lang="en-US" dirty="0" err="1" smtClean="0"/>
              <a:t>problema</a:t>
            </a:r>
            <a:r>
              <a:rPr lang="en-US" dirty="0" smtClean="0"/>
              <a:t> primal</a:t>
            </a:r>
          </a:p>
        </p:txBody>
      </p:sp>
      <p:cxnSp>
        <p:nvCxnSpPr>
          <p:cNvPr id="26" name="Straight Connector 25"/>
          <p:cNvCxnSpPr>
            <a:endCxn id="25" idx="1"/>
          </p:cNvCxnSpPr>
          <p:nvPr/>
        </p:nvCxnSpPr>
        <p:spPr>
          <a:xfrm flipV="1">
            <a:off x="4499992" y="5046865"/>
            <a:ext cx="1636916" cy="4177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24128" y="5660959"/>
            <a:ext cx="3164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* </a:t>
            </a:r>
            <a:r>
              <a:rPr lang="en-US" dirty="0" err="1" smtClean="0"/>
              <a:t>Solução</a:t>
            </a:r>
            <a:r>
              <a:rPr lang="en-US" dirty="0" smtClean="0"/>
              <a:t> Global </a:t>
            </a:r>
            <a:r>
              <a:rPr lang="en-US" dirty="0" err="1" smtClean="0"/>
              <a:t>só</a:t>
            </a:r>
            <a:r>
              <a:rPr lang="en-US" dirty="0" smtClean="0"/>
              <a:t> é </a:t>
            </a:r>
            <a:r>
              <a:rPr lang="en-US" dirty="0" err="1" smtClean="0"/>
              <a:t>garantida</a:t>
            </a:r>
            <a:r>
              <a:rPr lang="en-US" dirty="0" smtClean="0"/>
              <a:t> </a:t>
            </a:r>
          </a:p>
          <a:p>
            <a:pPr algn="ctr"/>
            <a:r>
              <a:rPr lang="pt-BR" dirty="0" smtClean="0"/>
              <a:t>se </a:t>
            </a:r>
            <a:r>
              <a:rPr lang="en-US" dirty="0" smtClean="0"/>
              <a:t>o </a:t>
            </a:r>
            <a:r>
              <a:rPr lang="en-US" dirty="0" err="1" smtClean="0"/>
              <a:t>problema</a:t>
            </a:r>
            <a:r>
              <a:rPr lang="en-US" dirty="0" smtClean="0"/>
              <a:t> for </a:t>
            </a:r>
            <a:r>
              <a:rPr lang="en-US" dirty="0" err="1" smtClean="0"/>
              <a:t>convexo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084168" y="4005064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MILP tem </a:t>
            </a:r>
            <a:r>
              <a:rPr lang="en-US" sz="1400" dirty="0" err="1" smtClean="0"/>
              <a:t>solução</a:t>
            </a:r>
            <a:r>
              <a:rPr lang="en-US" sz="1400" dirty="0" smtClean="0"/>
              <a:t> </a:t>
            </a:r>
            <a:r>
              <a:rPr lang="en-US" sz="1400" dirty="0" err="1" smtClean="0"/>
              <a:t>garantida</a:t>
            </a:r>
            <a:endParaRPr lang="pt-BR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149034" y="2857866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NLP tem </a:t>
            </a:r>
            <a:r>
              <a:rPr lang="en-US" sz="1400" dirty="0" err="1" smtClean="0"/>
              <a:t>solução</a:t>
            </a:r>
            <a:r>
              <a:rPr lang="en-US" sz="1400" dirty="0" smtClean="0"/>
              <a:t> local</a:t>
            </a:r>
            <a:endParaRPr lang="pt-BR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2679303"/>
            <a:ext cx="604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err="1" smtClean="0"/>
              <a:t>Upper</a:t>
            </a:r>
            <a:endParaRPr lang="pt-BR" sz="1200" b="1" dirty="0"/>
          </a:p>
          <a:p>
            <a:pPr algn="ctr"/>
            <a:r>
              <a:rPr lang="pt-BR" sz="1200" b="1" dirty="0" err="1" smtClean="0"/>
              <a:t>Bound</a:t>
            </a:r>
            <a:endParaRPr lang="pt-BR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499725" y="3721988"/>
            <a:ext cx="604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err="1" smtClean="0"/>
              <a:t>Lower</a:t>
            </a:r>
            <a:endParaRPr lang="pt-BR" sz="1200" b="1" dirty="0"/>
          </a:p>
          <a:p>
            <a:pPr algn="ctr"/>
            <a:r>
              <a:rPr lang="pt-BR" sz="1200" b="1" dirty="0" err="1" smtClean="0"/>
              <a:t>Bound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89860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5" grpId="0" animBg="1"/>
      <p:bldP spid="14" grpId="0"/>
      <p:bldP spid="3" grpId="0"/>
      <p:bldP spid="27" grpId="0"/>
      <p:bldP spid="8" grpId="0"/>
      <p:bldP spid="2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3 – MINLP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Algoritmo de Aproximação Externa (original):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2400" dirty="0" err="1" smtClean="0"/>
              <a:t>Aproximações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Linearizações</a:t>
            </a:r>
            <a:r>
              <a:rPr lang="en-US" sz="2400" dirty="0" smtClean="0"/>
              <a:t>) </a:t>
            </a:r>
            <a:r>
              <a:rPr lang="en-US" sz="2400" dirty="0" err="1" smtClean="0"/>
              <a:t>Externas</a:t>
            </a:r>
            <a:r>
              <a:rPr lang="en-US" sz="2400" dirty="0" smtClean="0"/>
              <a:t>:</a:t>
            </a:r>
          </a:p>
          <a:p>
            <a:endParaRPr lang="en-US" sz="2400" b="1" dirty="0"/>
          </a:p>
          <a:p>
            <a:pPr marL="0" indent="0">
              <a:buNone/>
            </a:pPr>
            <a:endParaRPr lang="pt-BR" sz="2400" b="1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957" y="4009799"/>
            <a:ext cx="2923011" cy="242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46526" y="6372036"/>
            <a:ext cx="272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Loosening of </a:t>
            </a:r>
            <a:r>
              <a:rPr lang="en-US" dirty="0" err="1" smtClean="0"/>
              <a:t>Linearizations</a:t>
            </a:r>
            <a:endParaRPr lang="pt-BR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043" y="2780928"/>
            <a:ext cx="52673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Curved Connector 20"/>
          <p:cNvCxnSpPr/>
          <p:nvPr/>
        </p:nvCxnSpPr>
        <p:spPr>
          <a:xfrm>
            <a:off x="3563888" y="3882058"/>
            <a:ext cx="1512168" cy="1340960"/>
          </a:xfrm>
          <a:prstGeom prst="curvedConnector3">
            <a:avLst>
              <a:gd name="adj1" fmla="val 89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57434" y="4916973"/>
            <a:ext cx="1454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restrições</a:t>
            </a:r>
            <a:endParaRPr lang="en-US" dirty="0" smtClean="0"/>
          </a:p>
          <a:p>
            <a:pPr algn="ctr"/>
            <a:r>
              <a:rPr lang="en-US" dirty="0" err="1"/>
              <a:t>n</a:t>
            </a:r>
            <a:r>
              <a:rPr lang="en-US" dirty="0" err="1" smtClean="0"/>
              <a:t>ão-convexas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179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3 – MINLP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50956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600" b="1" noProof="0" dirty="0" smtClean="0"/>
              <a:t>Descrição do Problema: Síntese de Processos</a:t>
            </a:r>
          </a:p>
          <a:p>
            <a:pPr lvl="1"/>
            <a:endParaRPr lang="pt-BR" sz="600" noProof="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2000" dirty="0"/>
              <a:t>Síntese de Processos (Martín, 2014): seleção da melhor configuração de processo utilizando superestrutura</a:t>
            </a:r>
          </a:p>
          <a:p>
            <a:pPr lvl="1"/>
            <a:r>
              <a:rPr lang="en-US" sz="2000" noProof="0" dirty="0" err="1" smtClean="0"/>
              <a:t>Modelagem</a:t>
            </a:r>
            <a:r>
              <a:rPr lang="en-US" sz="2000" noProof="0" dirty="0" smtClean="0"/>
              <a:t> Linear dos </a:t>
            </a:r>
            <a:r>
              <a:rPr lang="en-US" sz="2000" noProof="0" dirty="0" err="1" smtClean="0"/>
              <a:t>Equipamentos</a:t>
            </a:r>
            <a:endParaRPr lang="en-US" sz="2000" noProof="0" dirty="0" smtClean="0"/>
          </a:p>
          <a:p>
            <a:pPr lvl="1"/>
            <a:r>
              <a:rPr lang="en-US" sz="2000" dirty="0" err="1" smtClean="0"/>
              <a:t>Custos</a:t>
            </a:r>
            <a:r>
              <a:rPr lang="en-US" sz="2000" dirty="0" smtClean="0"/>
              <a:t> </a:t>
            </a:r>
            <a:r>
              <a:rPr lang="en-US" sz="2000" dirty="0" err="1" smtClean="0"/>
              <a:t>Não-lineares</a:t>
            </a:r>
            <a:endParaRPr lang="en-US" sz="2000" dirty="0" smtClean="0"/>
          </a:p>
          <a:p>
            <a:pPr lvl="1"/>
            <a:endParaRPr lang="pt-BR" sz="2000" noProof="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2000" dirty="0"/>
              <a:t>Reação </a:t>
            </a:r>
            <a:r>
              <a:rPr lang="pt-BR" sz="2000" dirty="0" smtClean="0"/>
              <a:t>simples irreversível: </a:t>
            </a:r>
            <a:r>
              <a:rPr lang="pt-BR" sz="2000" dirty="0"/>
              <a:t>A + B </a:t>
            </a:r>
            <a:r>
              <a:rPr lang="pt-BR" sz="2000" dirty="0">
                <a:sym typeface="Wingdings" pitchFamily="2" charset="2"/>
              </a:rPr>
              <a:t> C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pt-BR" sz="2000" dirty="0" smtClean="0"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2000" dirty="0" smtClean="0">
                <a:sym typeface="Wingdings" pitchFamily="2" charset="2"/>
              </a:rPr>
              <a:t>3 Reatores: </a:t>
            </a:r>
          </a:p>
          <a:p>
            <a:pPr marL="742950" lvl="2" indent="-342900">
              <a:buFontTx/>
              <a:buChar char="-"/>
            </a:pPr>
            <a:r>
              <a:rPr lang="pt-BR" sz="1900" dirty="0" smtClean="0">
                <a:sym typeface="Wingdings" pitchFamily="2" charset="2"/>
              </a:rPr>
              <a:t>conversões constantes</a:t>
            </a:r>
          </a:p>
          <a:p>
            <a:pPr marL="742950" lvl="2" indent="-342900">
              <a:buFontTx/>
              <a:buChar char="-"/>
            </a:pPr>
            <a:r>
              <a:rPr lang="pt-BR" sz="1900" dirty="0" smtClean="0">
                <a:sym typeface="Wingdings" pitchFamily="2" charset="2"/>
              </a:rPr>
              <a:t>custos diferentes</a:t>
            </a:r>
          </a:p>
          <a:p>
            <a:pPr marL="742950" lvl="2" indent="-342900">
              <a:buFontTx/>
              <a:buChar char="-"/>
            </a:pPr>
            <a:endParaRPr lang="pt-BR" sz="2000" dirty="0"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2000" dirty="0"/>
              <a:t>2 </a:t>
            </a:r>
            <a:r>
              <a:rPr lang="pt-BR" sz="2000" dirty="0" smtClean="0"/>
              <a:t>Separadores:</a:t>
            </a:r>
          </a:p>
          <a:p>
            <a:pPr marL="742950" lvl="2" indent="-342900">
              <a:buFontTx/>
              <a:buChar char="-"/>
            </a:pPr>
            <a:r>
              <a:rPr lang="pt-BR" sz="1900" dirty="0" smtClean="0"/>
              <a:t>grau </a:t>
            </a:r>
            <a:r>
              <a:rPr lang="pt-BR" sz="1900" dirty="0"/>
              <a:t>de </a:t>
            </a:r>
            <a:r>
              <a:rPr lang="pt-BR" sz="1900" dirty="0" smtClean="0"/>
              <a:t>separação constantes </a:t>
            </a:r>
          </a:p>
          <a:p>
            <a:pPr marL="742950" lvl="2" indent="-342900">
              <a:buFontTx/>
              <a:buChar char="-"/>
            </a:pPr>
            <a:r>
              <a:rPr lang="pt-BR" sz="1900" dirty="0" smtClean="0"/>
              <a:t>custos diferentes</a:t>
            </a:r>
          </a:p>
        </p:txBody>
      </p:sp>
    </p:spTree>
    <p:extLst>
      <p:ext uri="{BB962C8B-B14F-4D97-AF65-F5344CB8AC3E}">
        <p14:creationId xmlns:p14="http://schemas.microsoft.com/office/powerpoint/2010/main" val="318848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INTRODUÇÃO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INTRODUÇÃO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600200"/>
            <a:ext cx="634704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/>
              <a:t>Sistemas de Modelagem Algébrica</a:t>
            </a:r>
          </a:p>
          <a:p>
            <a:pPr lvl="1" algn="just">
              <a:buFontTx/>
              <a:buChar char="-"/>
            </a:pPr>
            <a:r>
              <a:rPr lang="pt-BR" sz="1800" b="1" dirty="0" smtClean="0"/>
              <a:t>Edgar, </a:t>
            </a:r>
            <a:r>
              <a:rPr lang="pt-BR" sz="1800" b="1" dirty="0" err="1" smtClean="0"/>
              <a:t>Himmelblau</a:t>
            </a:r>
            <a:r>
              <a:rPr lang="pt-BR" sz="1800" b="1" dirty="0" smtClean="0"/>
              <a:t> e </a:t>
            </a:r>
            <a:r>
              <a:rPr lang="pt-BR" sz="1800" b="1" dirty="0" err="1" smtClean="0"/>
              <a:t>Lasdon</a:t>
            </a:r>
            <a:r>
              <a:rPr lang="pt-BR" sz="1800" b="1" dirty="0" smtClean="0"/>
              <a:t> (2001):</a:t>
            </a:r>
            <a:endParaRPr lang="pt-BR" sz="2400" b="1" dirty="0" smtClean="0"/>
          </a:p>
          <a:p>
            <a:pPr algn="just">
              <a:buFontTx/>
              <a:buChar char="-"/>
            </a:pPr>
            <a:endParaRPr lang="pt-BR" sz="2800" dirty="0" smtClean="0"/>
          </a:p>
          <a:p>
            <a:pPr marL="0" indent="0" algn="just">
              <a:buNone/>
            </a:pPr>
            <a:endParaRPr lang="pt-BR" sz="1600" b="1" dirty="0" smtClean="0"/>
          </a:p>
          <a:p>
            <a:pPr algn="just">
              <a:buFontTx/>
              <a:buChar char="-"/>
            </a:pPr>
            <a:endParaRPr lang="pt-BR" sz="28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866" y="2466144"/>
            <a:ext cx="4677494" cy="43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63887" y="2903936"/>
            <a:ext cx="1909725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ctangle 18"/>
          <p:cNvSpPr/>
          <p:nvPr/>
        </p:nvSpPr>
        <p:spPr>
          <a:xfrm>
            <a:off x="3347864" y="3056336"/>
            <a:ext cx="129614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ctangle 19"/>
          <p:cNvSpPr/>
          <p:nvPr/>
        </p:nvSpPr>
        <p:spPr>
          <a:xfrm>
            <a:off x="3779912" y="3503906"/>
            <a:ext cx="144016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47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3 – MINLP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noProof="0" dirty="0" smtClean="0"/>
              <a:t>Descrição do Problema: Síntese de Processos</a:t>
            </a:r>
          </a:p>
          <a:p>
            <a:pPr lvl="1"/>
            <a:endParaRPr lang="pt-BR" sz="1050" noProof="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1800" dirty="0"/>
              <a:t>Síntese de Processos (Martín, 2014): seleção da melhor configuração de processo utilizando superestrutura</a:t>
            </a:r>
          </a:p>
          <a:p>
            <a:pPr lvl="1"/>
            <a:endParaRPr lang="pt-BR" sz="2000" noProof="0" dirty="0" smtClean="0"/>
          </a:p>
          <a:p>
            <a:pPr lvl="1"/>
            <a:endParaRPr lang="pt-BR" sz="2400" dirty="0"/>
          </a:p>
          <a:p>
            <a:pPr marL="457200" lvl="1" indent="0">
              <a:buNone/>
            </a:pPr>
            <a:endParaRPr lang="pt-BR" sz="2400" dirty="0" smtClean="0"/>
          </a:p>
          <a:p>
            <a:pPr marL="0" indent="0" algn="ctr">
              <a:buNone/>
            </a:pPr>
            <a:endParaRPr lang="pt-BR" sz="2400" noProof="0" dirty="0" smtClean="0"/>
          </a:p>
          <a:p>
            <a:pPr marL="0" indent="0" algn="ctr">
              <a:buNone/>
            </a:pPr>
            <a:endParaRPr lang="pt-BR" sz="2400" noProof="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66" y="3080369"/>
            <a:ext cx="6272090" cy="358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27984" y="3429000"/>
            <a:ext cx="1008112" cy="29759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ctangle 18"/>
          <p:cNvSpPr/>
          <p:nvPr/>
        </p:nvSpPr>
        <p:spPr>
          <a:xfrm>
            <a:off x="7236296" y="3366284"/>
            <a:ext cx="648072" cy="31590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4355976" y="2996952"/>
            <a:ext cx="113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reatores</a:t>
            </a:r>
            <a:endParaRPr lang="pt-BR" dirty="0"/>
          </a:p>
        </p:txBody>
      </p:sp>
      <p:sp>
        <p:nvSpPr>
          <p:cNvPr id="20" name="TextBox 19"/>
          <p:cNvSpPr txBox="1"/>
          <p:nvPr/>
        </p:nvSpPr>
        <p:spPr>
          <a:xfrm>
            <a:off x="6876256" y="2953406"/>
            <a:ext cx="1504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</a:t>
            </a:r>
            <a:r>
              <a:rPr lang="en-US" dirty="0" err="1" smtClean="0"/>
              <a:t>separadores</a:t>
            </a:r>
            <a:endParaRPr lang="pt-BR" dirty="0"/>
          </a:p>
        </p:txBody>
      </p:sp>
      <p:sp>
        <p:nvSpPr>
          <p:cNvPr id="7" name="TextBox 6"/>
          <p:cNvSpPr txBox="1"/>
          <p:nvPr/>
        </p:nvSpPr>
        <p:spPr>
          <a:xfrm>
            <a:off x="2369838" y="5923586"/>
            <a:ext cx="144949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Numeração</a:t>
            </a:r>
            <a:endParaRPr lang="en-US" dirty="0" smtClean="0"/>
          </a:p>
          <a:p>
            <a:pPr algn="ctr"/>
            <a:r>
              <a:rPr lang="en-US" dirty="0" smtClean="0"/>
              <a:t>das </a:t>
            </a:r>
            <a:r>
              <a:rPr lang="en-US" dirty="0" err="1" smtClean="0"/>
              <a:t>correntes</a:t>
            </a:r>
            <a:endParaRPr lang="pt-BR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385551" y="5370030"/>
            <a:ext cx="433786" cy="5535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87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6" grpId="0"/>
      <p:bldP spid="20" grpId="0"/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3 – MINLP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noProof="0" dirty="0" err="1" smtClean="0"/>
              <a:t>Modelagem</a:t>
            </a:r>
            <a:r>
              <a:rPr lang="en-US" sz="2400" b="1" noProof="0" dirty="0" smtClean="0"/>
              <a:t> das </a:t>
            </a:r>
            <a:r>
              <a:rPr lang="en-US" sz="2400" b="1" noProof="0" dirty="0" err="1" smtClean="0"/>
              <a:t>Dicotomias</a:t>
            </a:r>
            <a:r>
              <a:rPr lang="en-US" sz="2400" b="1" noProof="0" dirty="0" smtClean="0"/>
              <a:t>:</a:t>
            </a:r>
            <a:endParaRPr lang="pt-BR" sz="2400" b="1" dirty="0"/>
          </a:p>
          <a:p>
            <a:pPr marL="0" indent="0">
              <a:buNone/>
            </a:pPr>
            <a:endParaRPr lang="en-US" sz="2400" b="1" noProof="0" dirty="0" smtClean="0"/>
          </a:p>
          <a:p>
            <a:pPr marL="0" indent="0">
              <a:buNone/>
            </a:pPr>
            <a:endParaRPr lang="pt-BR" sz="2000" noProof="0" dirty="0" smtClean="0"/>
          </a:p>
          <a:p>
            <a:pPr lvl="1"/>
            <a:endParaRPr lang="pt-BR" sz="2400" dirty="0"/>
          </a:p>
          <a:p>
            <a:pPr marL="457200" lvl="1" indent="0">
              <a:buNone/>
            </a:pPr>
            <a:endParaRPr lang="pt-BR" sz="2400" dirty="0" smtClean="0"/>
          </a:p>
          <a:p>
            <a:pPr marL="0" indent="0" algn="ctr">
              <a:buNone/>
            </a:pPr>
            <a:endParaRPr lang="pt-BR" sz="2400" noProof="0" dirty="0" smtClean="0"/>
          </a:p>
          <a:p>
            <a:pPr marL="0" indent="0" algn="ctr">
              <a:buNone/>
            </a:pPr>
            <a:endParaRPr lang="pt-BR" sz="2400" noProof="0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207685"/>
            <a:ext cx="71151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32040" y="3059668"/>
            <a:ext cx="190180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Variável</a:t>
            </a:r>
            <a:r>
              <a:rPr lang="en-US" dirty="0" smtClean="0"/>
              <a:t> </a:t>
            </a:r>
            <a:r>
              <a:rPr lang="en-US" dirty="0" err="1" smtClean="0"/>
              <a:t>binária</a:t>
            </a:r>
            <a:r>
              <a:rPr lang="en-US" dirty="0" smtClean="0"/>
              <a:t> y1</a:t>
            </a:r>
            <a:endParaRPr lang="pt-BR" dirty="0"/>
          </a:p>
        </p:txBody>
      </p:sp>
      <p:sp>
        <p:nvSpPr>
          <p:cNvPr id="25" name="TextBox 24"/>
          <p:cNvSpPr txBox="1"/>
          <p:nvPr/>
        </p:nvSpPr>
        <p:spPr>
          <a:xfrm>
            <a:off x="4932040" y="3697392"/>
            <a:ext cx="19018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Variável</a:t>
            </a:r>
            <a:r>
              <a:rPr lang="en-US" dirty="0" smtClean="0"/>
              <a:t> </a:t>
            </a:r>
            <a:r>
              <a:rPr lang="en-US" dirty="0" err="1" smtClean="0"/>
              <a:t>binária</a:t>
            </a:r>
            <a:r>
              <a:rPr lang="en-US" dirty="0" smtClean="0"/>
              <a:t> y2</a:t>
            </a:r>
            <a:endParaRPr lang="pt-BR" dirty="0"/>
          </a:p>
        </p:txBody>
      </p:sp>
      <p:sp>
        <p:nvSpPr>
          <p:cNvPr id="9" name="TextBox 8"/>
          <p:cNvSpPr txBox="1"/>
          <p:nvPr/>
        </p:nvSpPr>
        <p:spPr>
          <a:xfrm>
            <a:off x="2123728" y="5661248"/>
            <a:ext cx="1576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Restrições</a:t>
            </a:r>
            <a:r>
              <a:rPr lang="en-US" sz="2400" b="1" dirty="0" smtClean="0"/>
              <a:t>:</a:t>
            </a:r>
            <a:endParaRPr lang="pt-BR" sz="2400" b="1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759437" y="5589240"/>
            <a:ext cx="884571" cy="362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14628" y="5271591"/>
            <a:ext cx="15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  <a:r>
              <a:rPr lang="en-US" sz="2400" dirty="0" smtClean="0"/>
              <a:t>1 + y2 = 1</a:t>
            </a:r>
            <a:endParaRPr lang="pt-BR" sz="24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759438" y="5948546"/>
            <a:ext cx="884570" cy="329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62940" y="5733256"/>
                <a:ext cx="33374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vazão</a:t>
                </a:r>
                <a:r>
                  <a:rPr lang="en-US" sz="2400" baseline="-25000" dirty="0" smtClean="0"/>
                  <a:t>(7)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pt-BR" sz="2400" dirty="0" smtClean="0"/>
                  <a:t> vazão</a:t>
                </a:r>
                <a:r>
                  <a:rPr lang="pt-BR" sz="2400" baseline="-25000" dirty="0" smtClean="0"/>
                  <a:t>(7),</a:t>
                </a:r>
                <a:r>
                  <a:rPr lang="pt-BR" sz="2400" baseline="-25000" dirty="0" err="1" smtClean="0"/>
                  <a:t>max</a:t>
                </a:r>
                <a:r>
                  <a:rPr lang="pt-BR" sz="2400" dirty="0" smtClean="0"/>
                  <a:t> . y1</a:t>
                </a:r>
                <a:endParaRPr lang="pt-BR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940" y="5733256"/>
                <a:ext cx="333745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737" t="-10526" r="-4015" b="-289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760703" y="6125021"/>
                <a:ext cx="33374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/>
                  <a:t>vazão</a:t>
                </a:r>
                <a:r>
                  <a:rPr lang="en-US" sz="2400" baseline="-25000" dirty="0" smtClean="0"/>
                  <a:t>(8)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pt-BR" sz="2400" dirty="0" smtClean="0"/>
                  <a:t> vazão</a:t>
                </a:r>
                <a:r>
                  <a:rPr lang="pt-BR" sz="2400" baseline="-25000" dirty="0" smtClean="0"/>
                  <a:t>(8),</a:t>
                </a:r>
                <a:r>
                  <a:rPr lang="pt-BR" sz="2400" baseline="-25000" dirty="0" err="1" smtClean="0"/>
                  <a:t>max</a:t>
                </a:r>
                <a:r>
                  <a:rPr lang="pt-BR" sz="2400" dirty="0" smtClean="0"/>
                  <a:t> . y2</a:t>
                </a:r>
                <a:endParaRPr lang="pt-BR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703" y="6125021"/>
                <a:ext cx="333745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925" t="-10667" r="-4022" b="-30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V="1">
            <a:off x="6228184" y="5370030"/>
            <a:ext cx="360040" cy="1323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78184" y="5066020"/>
            <a:ext cx="1738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 smtClean="0"/>
              <a:t>garante que somente</a:t>
            </a:r>
          </a:p>
          <a:p>
            <a:pPr algn="ctr"/>
            <a:r>
              <a:rPr lang="pt-BR" sz="1400" dirty="0" smtClean="0"/>
              <a:t>uma variável seja = 1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53347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  <p:bldP spid="9" grpId="0"/>
      <p:bldP spid="15" grpId="0"/>
      <p:bldP spid="30" grpId="0"/>
      <p:bldP spid="31" grpId="0"/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3 – MINLP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r>
              <a:rPr lang="pt-BR" sz="2400" dirty="0"/>
              <a:t>Código GAMS</a:t>
            </a:r>
            <a:r>
              <a:rPr lang="pt-BR" sz="2400" dirty="0" smtClean="0"/>
              <a:t>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err="1" smtClean="0"/>
              <a:t>Conjuntos</a:t>
            </a:r>
            <a:r>
              <a:rPr lang="en-US" sz="2400" dirty="0" smtClean="0"/>
              <a:t>:</a:t>
            </a:r>
            <a:endParaRPr lang="pt-BR" sz="2400" dirty="0" smtClean="0"/>
          </a:p>
          <a:p>
            <a:pPr marL="0" indent="0" algn="ctr">
              <a:buNone/>
            </a:pPr>
            <a:endParaRPr lang="pt-BR" sz="2400" noProof="0" dirty="0" smtClean="0"/>
          </a:p>
          <a:p>
            <a:pPr marL="0" indent="0" algn="ctr">
              <a:buNone/>
            </a:pPr>
            <a:endParaRPr lang="pt-BR" sz="2400" noProof="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08140"/>
            <a:ext cx="6192688" cy="213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2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3 – MINLP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Dados (</a:t>
            </a:r>
            <a:r>
              <a:rPr lang="en-US" sz="2400" b="1" dirty="0" err="1" smtClean="0"/>
              <a:t>Escalares</a:t>
            </a:r>
            <a:r>
              <a:rPr lang="en-US" sz="2400" b="1" dirty="0" smtClean="0"/>
              <a:t>):</a:t>
            </a:r>
            <a:endParaRPr lang="pt-BR" sz="2400" dirty="0" smtClean="0"/>
          </a:p>
          <a:p>
            <a:pPr marL="0" indent="0" algn="ctr">
              <a:buNone/>
            </a:pPr>
            <a:endParaRPr lang="pt-BR" sz="2400" noProof="0" dirty="0" smtClean="0"/>
          </a:p>
          <a:p>
            <a:pPr marL="0" indent="0" algn="ctr">
              <a:buNone/>
            </a:pPr>
            <a:endParaRPr lang="pt-BR" sz="2400" noProof="0" dirty="0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593" y="2512397"/>
            <a:ext cx="6840760" cy="293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56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3 – MINLP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/>
              <a:t>Variáveis</a:t>
            </a:r>
            <a:r>
              <a:rPr lang="en-US" sz="2400" b="1" dirty="0" smtClean="0"/>
              <a:t>:</a:t>
            </a:r>
            <a:endParaRPr lang="pt-BR" sz="2400" noProof="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5"/>
            <a:ext cx="5286882" cy="353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64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3 – MINLP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/>
              <a:t>Declaração</a:t>
            </a:r>
            <a:r>
              <a:rPr lang="en-US" sz="2400" b="1" dirty="0" smtClean="0"/>
              <a:t> das </a:t>
            </a:r>
            <a:r>
              <a:rPr lang="en-US" sz="2400" b="1" dirty="0" err="1" smtClean="0"/>
              <a:t>Equações</a:t>
            </a:r>
            <a:r>
              <a:rPr lang="en-US" sz="2400" b="1" dirty="0" smtClean="0"/>
              <a:t>:</a:t>
            </a:r>
            <a:endParaRPr lang="pt-BR" sz="2400" noProof="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5760640" cy="442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73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3 – MINLP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/>
              <a:t>Fixando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Variáveis</a:t>
            </a:r>
            <a:r>
              <a:rPr lang="en-US" sz="2400" b="1" dirty="0" smtClean="0"/>
              <a:t>:</a:t>
            </a:r>
          </a:p>
          <a:p>
            <a:pPr marL="0" indent="0">
              <a:buNone/>
            </a:pPr>
            <a:endParaRPr lang="en-US" sz="2400" b="1" noProof="0" dirty="0"/>
          </a:p>
          <a:p>
            <a:pPr marL="0" indent="0">
              <a:buNone/>
            </a:pPr>
            <a:endParaRPr lang="pt-BR" sz="2400" noProof="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84" y="2542848"/>
            <a:ext cx="5472608" cy="326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4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3 – MINLP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/>
              <a:t>Definição</a:t>
            </a:r>
            <a:r>
              <a:rPr lang="en-US" sz="2400" b="1" dirty="0" smtClean="0"/>
              <a:t> das </a:t>
            </a:r>
            <a:r>
              <a:rPr lang="en-US" sz="2400" b="1" dirty="0" err="1" smtClean="0"/>
              <a:t>Equações</a:t>
            </a:r>
            <a:r>
              <a:rPr lang="en-US" sz="2400" b="1" dirty="0" smtClean="0"/>
              <a:t>:</a:t>
            </a:r>
            <a:endParaRPr lang="pt-BR" sz="2400" noProof="0" dirty="0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24977"/>
            <a:ext cx="7020272" cy="374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3 – MINLP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/>
              <a:t>Definição</a:t>
            </a:r>
            <a:r>
              <a:rPr lang="en-US" sz="2400" b="1" dirty="0" smtClean="0"/>
              <a:t> das </a:t>
            </a:r>
            <a:r>
              <a:rPr lang="en-US" sz="2400" b="1" dirty="0" err="1" smtClean="0"/>
              <a:t>Equações</a:t>
            </a:r>
            <a:r>
              <a:rPr lang="en-US" sz="2400" b="1" dirty="0" smtClean="0"/>
              <a:t>:</a:t>
            </a:r>
            <a:endParaRPr lang="pt-BR" sz="2400" noProof="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691276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236296" y="2564857"/>
            <a:ext cx="720080" cy="28808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94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3 – MINLP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/>
              <a:t>Definição</a:t>
            </a:r>
            <a:r>
              <a:rPr lang="en-US" sz="2400" b="1" dirty="0" smtClean="0"/>
              <a:t> das </a:t>
            </a:r>
            <a:r>
              <a:rPr lang="en-US" sz="2400" b="1" dirty="0" err="1" smtClean="0"/>
              <a:t>Equações</a:t>
            </a:r>
            <a:r>
              <a:rPr lang="en-US" sz="2400" b="1" dirty="0" smtClean="0"/>
              <a:t>:</a:t>
            </a:r>
            <a:endParaRPr lang="pt-BR" sz="2400" noProof="0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511" y="2660258"/>
            <a:ext cx="6984776" cy="275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5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pt-BR" smtClean="0"/>
              <a:t>ESTRUTURA DO MODELO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ESTRUTURA DO MODELO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264696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b="1" dirty="0" smtClean="0"/>
              <a:t>Principais Seções do modelo GAMS:</a:t>
            </a:r>
            <a:endParaRPr lang="pt-BR" b="1" dirty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>
              <a:buNone/>
            </a:pPr>
            <a:endParaRPr lang="pt-BR" sz="1600" dirty="0" smtClean="0"/>
          </a:p>
          <a:p>
            <a:pPr marL="804863" lvl="1" indent="-404813" algn="just">
              <a:buAutoNum type="arabicPeriod"/>
            </a:pPr>
            <a:r>
              <a:rPr lang="pt-BR" dirty="0" smtClean="0"/>
              <a:t>Especificação dos </a:t>
            </a:r>
            <a:r>
              <a:rPr lang="pt-BR" u="sng" dirty="0" smtClean="0"/>
              <a:t>conjuntos</a:t>
            </a:r>
            <a:r>
              <a:rPr lang="pt-BR" dirty="0" smtClean="0"/>
              <a:t> e </a:t>
            </a:r>
            <a:r>
              <a:rPr lang="pt-BR" u="sng" dirty="0" smtClean="0"/>
              <a:t>parâmetros</a:t>
            </a:r>
          </a:p>
          <a:p>
            <a:pPr marL="804863" lvl="1" indent="-404813" algn="just">
              <a:buAutoNum type="arabicPeriod"/>
            </a:pPr>
            <a:endParaRPr lang="pt-BR" dirty="0" smtClean="0"/>
          </a:p>
          <a:p>
            <a:pPr marL="804863" lvl="1" indent="-404813" algn="just">
              <a:buAutoNum type="arabicPeriod"/>
            </a:pPr>
            <a:r>
              <a:rPr lang="pt-BR" dirty="0" smtClean="0"/>
              <a:t>Declaração das </a:t>
            </a:r>
            <a:r>
              <a:rPr lang="pt-BR" u="sng" dirty="0" smtClean="0"/>
              <a:t>variáveis</a:t>
            </a:r>
            <a:r>
              <a:rPr lang="pt-BR" dirty="0" smtClean="0"/>
              <a:t> e </a:t>
            </a:r>
            <a:r>
              <a:rPr lang="pt-BR" u="sng" dirty="0" smtClean="0"/>
              <a:t>equações</a:t>
            </a:r>
          </a:p>
          <a:p>
            <a:pPr marL="804863" lvl="1" indent="-404813" algn="just">
              <a:buAutoNum type="arabicPeriod"/>
            </a:pPr>
            <a:endParaRPr lang="pt-BR" dirty="0" smtClean="0"/>
          </a:p>
          <a:p>
            <a:pPr marL="804863" lvl="1" indent="-404813" algn="just">
              <a:buAutoNum type="arabicPeriod"/>
            </a:pPr>
            <a:r>
              <a:rPr lang="pt-BR" dirty="0" smtClean="0"/>
              <a:t>Definição das equações</a:t>
            </a:r>
          </a:p>
          <a:p>
            <a:pPr marL="804863" lvl="1" indent="-404813" algn="just">
              <a:buAutoNum type="arabicPeriod"/>
            </a:pPr>
            <a:endParaRPr lang="pt-BR" dirty="0" smtClean="0"/>
          </a:p>
          <a:p>
            <a:pPr marL="804863" lvl="1" indent="-404813" algn="just">
              <a:buAutoNum type="arabicPeriod"/>
            </a:pPr>
            <a:r>
              <a:rPr lang="pt-BR" dirty="0" smtClean="0"/>
              <a:t>Especificação dos limites, valores iniciais, opções especiais</a:t>
            </a:r>
          </a:p>
          <a:p>
            <a:pPr marL="804863" lvl="1" indent="-404813" algn="just">
              <a:buAutoNum type="arabicPeriod"/>
            </a:pPr>
            <a:endParaRPr lang="pt-BR" dirty="0" smtClean="0"/>
          </a:p>
          <a:p>
            <a:pPr marL="804863" lvl="1" indent="-404813" algn="just">
              <a:buAutoNum type="arabicPeriod"/>
            </a:pPr>
            <a:r>
              <a:rPr lang="pt-BR" dirty="0" smtClean="0"/>
              <a:t>Espec. do </a:t>
            </a:r>
            <a:r>
              <a:rPr lang="pt-BR" u="sng" dirty="0" smtClean="0"/>
              <a:t>modelo</a:t>
            </a:r>
            <a:r>
              <a:rPr lang="pt-BR" dirty="0" smtClean="0"/>
              <a:t> e chamada do </a:t>
            </a:r>
            <a:r>
              <a:rPr lang="pt-BR" u="sng" dirty="0" smtClean="0"/>
              <a:t>solver</a:t>
            </a:r>
            <a:endParaRPr lang="pt-BR" u="sng" noProof="0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740352" y="2852936"/>
            <a:ext cx="432048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365580" y="3573016"/>
            <a:ext cx="590796" cy="1469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948700" y="4052017"/>
            <a:ext cx="367716" cy="16089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48700" y="3645024"/>
            <a:ext cx="123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Estruturas</a:t>
            </a:r>
            <a:r>
              <a:rPr lang="en-US" b="1" dirty="0" smtClean="0"/>
              <a:t>!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1427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3 – MINLP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/>
              <a:t>Definição</a:t>
            </a:r>
            <a:r>
              <a:rPr lang="en-US" sz="2400" b="1" dirty="0" smtClean="0"/>
              <a:t> das </a:t>
            </a:r>
            <a:r>
              <a:rPr lang="en-US" sz="2400" b="1" dirty="0" err="1" smtClean="0"/>
              <a:t>Equações</a:t>
            </a:r>
            <a:r>
              <a:rPr lang="en-US" sz="2400" b="1" dirty="0" smtClean="0"/>
              <a:t>:</a:t>
            </a:r>
            <a:endParaRPr lang="pt-BR" sz="2400" noProof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7092280" cy="435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18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3 – MINLP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/>
              <a:t>Definição</a:t>
            </a:r>
            <a:r>
              <a:rPr lang="en-US" sz="2400" b="1" dirty="0" smtClean="0"/>
              <a:t> das </a:t>
            </a:r>
            <a:r>
              <a:rPr lang="en-US" sz="2400" b="1" dirty="0" err="1" smtClean="0"/>
              <a:t>Equações</a:t>
            </a:r>
            <a:r>
              <a:rPr lang="en-US" sz="2400" b="1" dirty="0" smtClean="0"/>
              <a:t>:</a:t>
            </a:r>
            <a:endParaRPr lang="pt-BR" sz="2400" noProof="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21" y="2492896"/>
            <a:ext cx="692467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4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3 – MINLP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/>
              <a:t>Definição</a:t>
            </a:r>
            <a:r>
              <a:rPr lang="en-US" sz="2400" b="1" dirty="0" smtClean="0"/>
              <a:t> do </a:t>
            </a:r>
            <a:r>
              <a:rPr lang="en-US" sz="2400" b="1" dirty="0" err="1" smtClean="0"/>
              <a:t>modelo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chamada</a:t>
            </a:r>
            <a:r>
              <a:rPr lang="en-US" sz="2400" b="1" dirty="0" smtClean="0"/>
              <a:t> do Solver: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err="1" smtClean="0"/>
              <a:t>Opcional</a:t>
            </a:r>
            <a:r>
              <a:rPr lang="en-US" sz="2400" b="1" dirty="0" smtClean="0"/>
              <a:t>:</a:t>
            </a:r>
          </a:p>
          <a:p>
            <a:pPr marL="0" indent="0">
              <a:buNone/>
            </a:pPr>
            <a:endParaRPr lang="en-US" sz="24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695" y="4941168"/>
            <a:ext cx="6655785" cy="62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78" y="2243599"/>
            <a:ext cx="6457178" cy="126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00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2394374"/>
            <a:ext cx="6965670" cy="413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3 – MINLP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Análise dos </a:t>
            </a:r>
            <a:r>
              <a:rPr lang="pt-BR" sz="2400" dirty="0" smtClean="0"/>
              <a:t>Resultados (</a:t>
            </a:r>
            <a:r>
              <a:rPr lang="pt-BR" sz="2400" dirty="0" err="1" smtClean="0"/>
              <a:t>Solution</a:t>
            </a:r>
            <a:r>
              <a:rPr lang="pt-BR" sz="2400" dirty="0" smtClean="0"/>
              <a:t> </a:t>
            </a:r>
            <a:r>
              <a:rPr lang="pt-BR" sz="2400" dirty="0" err="1" smtClean="0"/>
              <a:t>Report</a:t>
            </a:r>
            <a:r>
              <a:rPr lang="pt-BR" sz="2400" dirty="0" smtClean="0"/>
              <a:t>):</a:t>
            </a:r>
            <a:endParaRPr lang="pt-BR" sz="2400" dirty="0" smtClean="0"/>
          </a:p>
          <a:p>
            <a:pPr marL="457200" lvl="1" indent="0">
              <a:buNone/>
            </a:pPr>
            <a:endParaRPr lang="pt-BR" sz="2400" dirty="0" smtClean="0"/>
          </a:p>
          <a:p>
            <a:pPr marL="0" indent="0" algn="ctr">
              <a:buNone/>
            </a:pPr>
            <a:endParaRPr lang="pt-BR" sz="2400" noProof="0" dirty="0" smtClean="0"/>
          </a:p>
          <a:p>
            <a:pPr marL="0" indent="0" algn="ctr">
              <a:buNone/>
            </a:pPr>
            <a:endParaRPr lang="pt-BR" sz="2400" noProof="0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2608679" y="4725143"/>
            <a:ext cx="4339585" cy="432049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6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15689"/>
            <a:ext cx="7091730" cy="343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3 – MINLP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Análise dos </a:t>
            </a:r>
            <a:r>
              <a:rPr lang="pt-BR" sz="2400" dirty="0" smtClean="0"/>
              <a:t>Resultados (</a:t>
            </a:r>
            <a:r>
              <a:rPr lang="pt-BR" sz="2400" dirty="0" err="1" smtClean="0"/>
              <a:t>SolVar</a:t>
            </a:r>
            <a:r>
              <a:rPr lang="pt-BR" sz="2400" dirty="0" smtClean="0"/>
              <a:t>):</a:t>
            </a:r>
            <a:endParaRPr lang="pt-BR" sz="2400" dirty="0" smtClean="0"/>
          </a:p>
          <a:p>
            <a:pPr marL="457200" lvl="1" indent="0">
              <a:buNone/>
            </a:pPr>
            <a:endParaRPr lang="pt-BR" sz="2400" dirty="0" smtClean="0"/>
          </a:p>
          <a:p>
            <a:pPr marL="0" indent="0" algn="ctr">
              <a:buNone/>
            </a:pPr>
            <a:endParaRPr lang="pt-BR" sz="2400" noProof="0" dirty="0" smtClean="0"/>
          </a:p>
          <a:p>
            <a:pPr marL="0" indent="0" algn="ctr">
              <a:buNone/>
            </a:pPr>
            <a:endParaRPr lang="pt-BR" sz="2400" noProof="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2483768" y="4365104"/>
            <a:ext cx="6408712" cy="66061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ctangle 18"/>
          <p:cNvSpPr/>
          <p:nvPr/>
        </p:nvSpPr>
        <p:spPr>
          <a:xfrm>
            <a:off x="2483768" y="5157191"/>
            <a:ext cx="6408712" cy="432049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53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smtClean="0"/>
              <a:t>EXEMPLO 3 – MINLP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Log de </a:t>
            </a:r>
            <a:r>
              <a:rPr lang="en-US" sz="2400" dirty="0" err="1" smtClean="0"/>
              <a:t>Iterações</a:t>
            </a:r>
            <a:r>
              <a:rPr lang="en-US" sz="2400" dirty="0" smtClean="0"/>
              <a:t>:</a:t>
            </a:r>
            <a:endParaRPr lang="pt-BR" sz="2400" noProof="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94086"/>
            <a:ext cx="7056784" cy="330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123728" y="2636912"/>
            <a:ext cx="593011" cy="1536075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ctangle 18"/>
          <p:cNvSpPr/>
          <p:nvPr/>
        </p:nvSpPr>
        <p:spPr>
          <a:xfrm>
            <a:off x="2843808" y="2613005"/>
            <a:ext cx="539101" cy="1536075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ctangle 19"/>
          <p:cNvSpPr/>
          <p:nvPr/>
        </p:nvSpPr>
        <p:spPr>
          <a:xfrm>
            <a:off x="3881485" y="2624014"/>
            <a:ext cx="1050555" cy="444946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ctangle 20"/>
          <p:cNvSpPr/>
          <p:nvPr/>
        </p:nvSpPr>
        <p:spPr>
          <a:xfrm>
            <a:off x="6444208" y="2680633"/>
            <a:ext cx="652312" cy="1396439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ctangle 24"/>
          <p:cNvSpPr/>
          <p:nvPr/>
        </p:nvSpPr>
        <p:spPr>
          <a:xfrm>
            <a:off x="8384184" y="2612997"/>
            <a:ext cx="652312" cy="1536083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ctangle 25"/>
          <p:cNvSpPr/>
          <p:nvPr/>
        </p:nvSpPr>
        <p:spPr>
          <a:xfrm>
            <a:off x="2716738" y="4797152"/>
            <a:ext cx="5815702" cy="490325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90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  <p:bldP spid="25" grpId="0" animBg="1"/>
      <p:bldP spid="26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noProof="0" dirty="0" smtClean="0"/>
              <a:t>Referências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1944216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79512" y="16212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SUMÁRIO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90611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INTRODUÇÃO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5010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ESTRUTURA DO MODELO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39408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ELEMENTOS DA LINGUAGEM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3138072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SOLVERS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882058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ANÁLISE DOS RESULTADOS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626044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EXEMPLO 1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[LP]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370030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EXEMPLO 2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[NLP]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6114016"/>
            <a:ext cx="1512168" cy="58185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EXEMPLO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[MINLP]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927373"/>
            <a:ext cx="6491064" cy="4525963"/>
          </a:xfrm>
        </p:spPr>
        <p:txBody>
          <a:bodyPr>
            <a:normAutofit/>
          </a:bodyPr>
          <a:lstStyle/>
          <a:p>
            <a:pPr algn="just"/>
            <a:r>
              <a:rPr lang="pt-BR" sz="1800" noProof="0" dirty="0" smtClean="0"/>
              <a:t>Edgar, </a:t>
            </a:r>
            <a:r>
              <a:rPr lang="pt-BR" sz="1800" noProof="0" dirty="0" err="1" smtClean="0"/>
              <a:t>Himmelblau</a:t>
            </a:r>
            <a:r>
              <a:rPr lang="pt-BR" sz="1800" noProof="0" dirty="0" smtClean="0"/>
              <a:t> e </a:t>
            </a:r>
            <a:r>
              <a:rPr lang="pt-BR" sz="1800" noProof="0" dirty="0" err="1" smtClean="0"/>
              <a:t>Lasdon</a:t>
            </a:r>
            <a:r>
              <a:rPr lang="pt-BR" sz="1800" noProof="0" dirty="0" smtClean="0"/>
              <a:t>, </a:t>
            </a:r>
            <a:r>
              <a:rPr lang="pt-BR" sz="1800" noProof="0" dirty="0" err="1" smtClean="0"/>
              <a:t>Optimization</a:t>
            </a:r>
            <a:r>
              <a:rPr lang="pt-BR" sz="1800" noProof="0" dirty="0" smtClean="0"/>
              <a:t> </a:t>
            </a:r>
            <a:r>
              <a:rPr lang="pt-BR" sz="1800" noProof="0" dirty="0" err="1" smtClean="0"/>
              <a:t>of</a:t>
            </a:r>
            <a:r>
              <a:rPr lang="pt-BR" sz="1800" noProof="0" dirty="0" smtClean="0"/>
              <a:t> </a:t>
            </a:r>
            <a:r>
              <a:rPr lang="pt-BR" sz="1800" noProof="0" dirty="0" err="1" smtClean="0"/>
              <a:t>Chemical</a:t>
            </a:r>
            <a:r>
              <a:rPr lang="pt-BR" sz="1800" noProof="0" dirty="0" smtClean="0"/>
              <a:t> </a:t>
            </a:r>
            <a:r>
              <a:rPr lang="pt-BR" sz="1800" noProof="0" dirty="0" smtClean="0"/>
              <a:t>Processes, 2001</a:t>
            </a:r>
            <a:endParaRPr lang="pt-BR" sz="1800" noProof="0" dirty="0" smtClean="0"/>
          </a:p>
          <a:p>
            <a:pPr algn="just"/>
            <a:r>
              <a:rPr lang="pt-BR" sz="1800" dirty="0" err="1" smtClean="0"/>
              <a:t>Biegler</a:t>
            </a:r>
            <a:r>
              <a:rPr lang="pt-BR" sz="1800" dirty="0" smtClean="0"/>
              <a:t>, </a:t>
            </a:r>
            <a:r>
              <a:rPr lang="pt-BR" sz="1800" dirty="0" err="1" smtClean="0"/>
              <a:t>Nonlinear</a:t>
            </a:r>
            <a:r>
              <a:rPr lang="pt-BR" sz="1800" dirty="0" smtClean="0"/>
              <a:t> </a:t>
            </a:r>
            <a:r>
              <a:rPr lang="pt-BR" sz="1800" dirty="0" err="1" smtClean="0"/>
              <a:t>Programming</a:t>
            </a:r>
            <a:r>
              <a:rPr lang="pt-BR" sz="1800" dirty="0" smtClean="0"/>
              <a:t>, </a:t>
            </a:r>
            <a:r>
              <a:rPr lang="pt-BR" sz="1800" dirty="0" err="1" smtClean="0"/>
              <a:t>Concepts</a:t>
            </a:r>
            <a:r>
              <a:rPr lang="pt-BR" sz="1800" dirty="0" smtClean="0"/>
              <a:t>, </a:t>
            </a:r>
            <a:r>
              <a:rPr lang="pt-BR" sz="1800" dirty="0" err="1" smtClean="0"/>
              <a:t>Algorithms</a:t>
            </a:r>
            <a:r>
              <a:rPr lang="pt-BR" sz="1800" dirty="0" smtClean="0"/>
              <a:t> </a:t>
            </a:r>
            <a:r>
              <a:rPr lang="pt-BR" sz="1800" dirty="0" err="1" smtClean="0"/>
              <a:t>and</a:t>
            </a:r>
            <a:r>
              <a:rPr lang="pt-BR" sz="1800" dirty="0" smtClean="0"/>
              <a:t> </a:t>
            </a:r>
            <a:r>
              <a:rPr lang="pt-BR" sz="1800" dirty="0" err="1" smtClean="0"/>
              <a:t>Applications</a:t>
            </a:r>
            <a:r>
              <a:rPr lang="pt-BR" sz="1800" dirty="0" smtClean="0"/>
              <a:t> </a:t>
            </a:r>
            <a:r>
              <a:rPr lang="pt-BR" sz="1800" dirty="0" err="1" smtClean="0"/>
              <a:t>to</a:t>
            </a:r>
            <a:r>
              <a:rPr lang="pt-BR" sz="1800" dirty="0" smtClean="0"/>
              <a:t> </a:t>
            </a:r>
            <a:r>
              <a:rPr lang="pt-BR" sz="1800" dirty="0" err="1" smtClean="0"/>
              <a:t>Chemical</a:t>
            </a:r>
            <a:r>
              <a:rPr lang="pt-BR" sz="1800" dirty="0" smtClean="0"/>
              <a:t> </a:t>
            </a:r>
            <a:r>
              <a:rPr lang="pt-BR" sz="1800" dirty="0"/>
              <a:t>Processes, 2010</a:t>
            </a:r>
            <a:endParaRPr lang="pt-BR" sz="1800" dirty="0" smtClean="0"/>
          </a:p>
          <a:p>
            <a:pPr algn="just"/>
            <a:r>
              <a:rPr lang="pt-BR" sz="1800" dirty="0" err="1" smtClean="0"/>
              <a:t>Floudas</a:t>
            </a:r>
            <a:r>
              <a:rPr lang="pt-BR" sz="1800" dirty="0" smtClean="0"/>
              <a:t> C. A., </a:t>
            </a:r>
            <a:r>
              <a:rPr lang="pt-BR" sz="1800" dirty="0" err="1" smtClean="0"/>
              <a:t>Nonlinear</a:t>
            </a:r>
            <a:r>
              <a:rPr lang="pt-BR" sz="1800" dirty="0" smtClean="0"/>
              <a:t> </a:t>
            </a:r>
            <a:r>
              <a:rPr lang="pt-BR" sz="1800" dirty="0" err="1" smtClean="0"/>
              <a:t>and</a:t>
            </a:r>
            <a:r>
              <a:rPr lang="pt-BR" sz="1800" dirty="0" smtClean="0"/>
              <a:t> </a:t>
            </a:r>
            <a:r>
              <a:rPr lang="pt-BR" sz="1800" dirty="0" err="1" smtClean="0"/>
              <a:t>Mixed-Integer</a:t>
            </a:r>
            <a:r>
              <a:rPr lang="pt-BR" sz="1800" dirty="0" smtClean="0"/>
              <a:t> </a:t>
            </a:r>
            <a:r>
              <a:rPr lang="pt-BR" sz="1800" dirty="0" err="1" smtClean="0"/>
              <a:t>Optimization</a:t>
            </a:r>
            <a:r>
              <a:rPr lang="pt-BR" sz="1800" dirty="0" smtClean="0"/>
              <a:t>, 1995</a:t>
            </a:r>
            <a:endParaRPr lang="pt-BR" sz="1800" noProof="0" dirty="0" smtClean="0"/>
          </a:p>
          <a:p>
            <a:pPr algn="just"/>
            <a:r>
              <a:rPr lang="pt-BR" sz="1800" noProof="0" dirty="0" smtClean="0"/>
              <a:t>Andrei, </a:t>
            </a:r>
            <a:r>
              <a:rPr lang="pt-BR" sz="1800" noProof="0" dirty="0" err="1" smtClean="0"/>
              <a:t>Nonlinear</a:t>
            </a:r>
            <a:r>
              <a:rPr lang="pt-BR" sz="1800" noProof="0" dirty="0" smtClean="0"/>
              <a:t> </a:t>
            </a:r>
            <a:r>
              <a:rPr lang="pt-BR" sz="1800" noProof="0" dirty="0" err="1" smtClean="0"/>
              <a:t>Optimization</a:t>
            </a:r>
            <a:r>
              <a:rPr lang="pt-BR" sz="1800" noProof="0" dirty="0" smtClean="0"/>
              <a:t> </a:t>
            </a:r>
            <a:r>
              <a:rPr lang="pt-BR" sz="1800" noProof="0" dirty="0" err="1" smtClean="0"/>
              <a:t>Applications</a:t>
            </a:r>
            <a:r>
              <a:rPr lang="pt-BR" sz="1800" noProof="0" dirty="0" smtClean="0"/>
              <a:t> </a:t>
            </a:r>
            <a:r>
              <a:rPr lang="pt-BR" sz="1800" noProof="0" dirty="0" err="1" smtClean="0"/>
              <a:t>using</a:t>
            </a:r>
            <a:r>
              <a:rPr lang="pt-BR" sz="1800" noProof="0" dirty="0" smtClean="0"/>
              <a:t> </a:t>
            </a:r>
            <a:r>
              <a:rPr lang="pt-BR" sz="1800" noProof="0" dirty="0" err="1" smtClean="0"/>
              <a:t>the</a:t>
            </a:r>
            <a:r>
              <a:rPr lang="pt-BR" sz="1800" noProof="0" dirty="0" smtClean="0"/>
              <a:t> GAMS </a:t>
            </a:r>
            <a:r>
              <a:rPr lang="pt-BR" sz="1800" dirty="0"/>
              <a:t>Technology, 2013</a:t>
            </a:r>
            <a:endParaRPr lang="pt-BR" sz="1800" noProof="0" dirty="0" smtClean="0"/>
          </a:p>
          <a:p>
            <a:pPr algn="just"/>
            <a:r>
              <a:rPr lang="pt-BR" sz="1800" noProof="0" dirty="0" smtClean="0"/>
              <a:t>Grossmann, </a:t>
            </a:r>
            <a:r>
              <a:rPr lang="pt-BR" sz="1800" noProof="0" dirty="0" err="1" smtClean="0"/>
              <a:t>Introduction</a:t>
            </a:r>
            <a:r>
              <a:rPr lang="pt-BR" sz="1800" noProof="0" dirty="0" smtClean="0"/>
              <a:t> </a:t>
            </a:r>
            <a:r>
              <a:rPr lang="pt-BR" sz="1800" noProof="0" dirty="0" err="1" smtClean="0"/>
              <a:t>to</a:t>
            </a:r>
            <a:r>
              <a:rPr lang="pt-BR" sz="1800" noProof="0" dirty="0" smtClean="0"/>
              <a:t> GAMS, 1991</a:t>
            </a:r>
          </a:p>
          <a:p>
            <a:pPr algn="just"/>
            <a:r>
              <a:rPr lang="pt-BR" sz="1800" dirty="0" smtClean="0"/>
              <a:t>Rosenthal, GAMS </a:t>
            </a:r>
            <a:r>
              <a:rPr lang="pt-BR" sz="1800" dirty="0" err="1" smtClean="0"/>
              <a:t>User</a:t>
            </a:r>
            <a:r>
              <a:rPr lang="pt-BR" sz="1800" dirty="0" smtClean="0"/>
              <a:t> </a:t>
            </a:r>
            <a:r>
              <a:rPr lang="pt-BR" sz="1800" dirty="0" err="1" smtClean="0"/>
              <a:t>Guide</a:t>
            </a:r>
            <a:r>
              <a:rPr lang="pt-BR" sz="1800" dirty="0" smtClean="0"/>
              <a:t>, 2015</a:t>
            </a:r>
            <a:endParaRPr lang="pt-BR" sz="1800" noProof="0" dirty="0" smtClean="0"/>
          </a:p>
          <a:p>
            <a:pPr algn="just"/>
            <a:r>
              <a:rPr lang="pt-BR" sz="1800" dirty="0" smtClean="0"/>
              <a:t>Martín M. M., </a:t>
            </a:r>
            <a:r>
              <a:rPr lang="pt-BR" sz="1800" dirty="0" err="1" smtClean="0"/>
              <a:t>Introduction</a:t>
            </a:r>
            <a:r>
              <a:rPr lang="pt-BR" sz="1800" dirty="0" smtClean="0"/>
              <a:t> </a:t>
            </a:r>
            <a:r>
              <a:rPr lang="pt-BR" sz="1800" dirty="0" err="1" smtClean="0"/>
              <a:t>to</a:t>
            </a:r>
            <a:r>
              <a:rPr lang="pt-BR" sz="1800" dirty="0" smtClean="0"/>
              <a:t> Software for </a:t>
            </a:r>
            <a:r>
              <a:rPr lang="pt-BR" sz="1800" dirty="0" err="1" smtClean="0"/>
              <a:t>Chemical</a:t>
            </a:r>
            <a:r>
              <a:rPr lang="pt-BR" sz="1800" dirty="0" smtClean="0"/>
              <a:t> </a:t>
            </a:r>
            <a:r>
              <a:rPr lang="pt-BR" sz="1800" dirty="0" err="1" smtClean="0"/>
              <a:t>Engineers</a:t>
            </a:r>
            <a:r>
              <a:rPr lang="pt-BR" sz="1800" dirty="0" smtClean="0"/>
              <a:t>, 2014, </a:t>
            </a:r>
          </a:p>
          <a:p>
            <a:pPr algn="just"/>
            <a:r>
              <a:rPr lang="pt-BR" sz="1800" dirty="0" smtClean="0"/>
              <a:t>Manual CPLEX</a:t>
            </a:r>
          </a:p>
          <a:p>
            <a:pPr algn="just"/>
            <a:r>
              <a:rPr lang="pt-BR" sz="1800" dirty="0" smtClean="0"/>
              <a:t>Manual CONOPT</a:t>
            </a:r>
          </a:p>
          <a:p>
            <a:pPr algn="just"/>
            <a:r>
              <a:rPr lang="pt-BR" sz="1800" dirty="0" smtClean="0"/>
              <a:t>Manual DICOPT</a:t>
            </a:r>
            <a:endParaRPr lang="pt-BR" sz="18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513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10492</TotalTime>
  <Words>5390</Words>
  <Application>Microsoft Office PowerPoint</Application>
  <PresentationFormat>On-screen Show (4:3)</PresentationFormat>
  <Paragraphs>1909</Paragraphs>
  <Slides>96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7" baseType="lpstr">
      <vt:lpstr>Office Theme</vt:lpstr>
      <vt:lpstr>INTRODUÇÃO AO AMBIENTE GAMS</vt:lpstr>
      <vt:lpstr>SUMÁRIO</vt:lpstr>
      <vt:lpstr>INTRODUÇÃO</vt:lpstr>
      <vt:lpstr>INTRODUÇÃO</vt:lpstr>
      <vt:lpstr>INTRODUÇÃO</vt:lpstr>
      <vt:lpstr>INTRODUÇÃO</vt:lpstr>
      <vt:lpstr>INTRODUÇÃO</vt:lpstr>
      <vt:lpstr>INTRODUÇÃO</vt:lpstr>
      <vt:lpstr>ESTRUTURA DO MODELO</vt:lpstr>
      <vt:lpstr>ESTRUTURA DO MODELO</vt:lpstr>
      <vt:lpstr>ESTRUTURA DO MODELO</vt:lpstr>
      <vt:lpstr>ESTRUTURA DO MODELO</vt:lpstr>
      <vt:lpstr>ESTRUTURA DO MODELO</vt:lpstr>
      <vt:lpstr>ESTRUTURA DO MODELO</vt:lpstr>
      <vt:lpstr>ESTRUTURA DO MODELO</vt:lpstr>
      <vt:lpstr>ESTRUTURA DO MODELO</vt:lpstr>
      <vt:lpstr>ESTRUTURA DO MODELO</vt:lpstr>
      <vt:lpstr>ELEMENTOS DA LINGUAGEM</vt:lpstr>
      <vt:lpstr>ELEMENTOS DA LINGUAGEM</vt:lpstr>
      <vt:lpstr>ELEMENTOS DA LINGUAGEM</vt:lpstr>
      <vt:lpstr>ELEMENTOS DA LINGUAGEM</vt:lpstr>
      <vt:lpstr>ELEMENTOS DA LINGUAGEM</vt:lpstr>
      <vt:lpstr>ELEMENTOS DA LINGUAGEM</vt:lpstr>
      <vt:lpstr>ELEMENTOS DA LINGUAGEM</vt:lpstr>
      <vt:lpstr>SOLVERS</vt:lpstr>
      <vt:lpstr>SOLVERS</vt:lpstr>
      <vt:lpstr>SOLVERS</vt:lpstr>
      <vt:lpstr>SOLVERS</vt:lpstr>
      <vt:lpstr>SOLVERS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EXEMPLOS</vt:lpstr>
      <vt:lpstr>EXEMPLOS</vt:lpstr>
      <vt:lpstr>EXEMPLOS</vt:lpstr>
      <vt:lpstr>EXEMPLO 1 – LP</vt:lpstr>
      <vt:lpstr>EXEMPLO 1 – LP</vt:lpstr>
      <vt:lpstr>EXEMPLO 1 – LP</vt:lpstr>
      <vt:lpstr>EXEMPLO 1 – LP</vt:lpstr>
      <vt:lpstr>EXEMPLO 1 – LP</vt:lpstr>
      <vt:lpstr>EXEMPLO 1 – LP</vt:lpstr>
      <vt:lpstr>EXEMPLO 1 – LP</vt:lpstr>
      <vt:lpstr>EXEMPLO 1 – LP</vt:lpstr>
      <vt:lpstr>EXEMPLO 1 – LP</vt:lpstr>
      <vt:lpstr>EXEMPLO 1 – LP</vt:lpstr>
      <vt:lpstr>EXEMPLO 1 – LP</vt:lpstr>
      <vt:lpstr>EXEMPLO 1 – LP</vt:lpstr>
      <vt:lpstr>EXEMPLO 1 – LP</vt:lpstr>
      <vt:lpstr>EXEMPLO 2 – NLP</vt:lpstr>
      <vt:lpstr>EXEMPLO 2 – NLP</vt:lpstr>
      <vt:lpstr>EXEMPLO 2 – NLP</vt:lpstr>
      <vt:lpstr>EXEMPLO 2 – NLP</vt:lpstr>
      <vt:lpstr>EXEMPLO 2 – NLP</vt:lpstr>
      <vt:lpstr>EXEMPLO 2 – NLP</vt:lpstr>
      <vt:lpstr>EXEMPLO 2 – NLP</vt:lpstr>
      <vt:lpstr>EXEMPLO 2 – NLP</vt:lpstr>
      <vt:lpstr>EXEMPLO 2 – NLP</vt:lpstr>
      <vt:lpstr>EXEMPLO 2 – NLP</vt:lpstr>
      <vt:lpstr>EXEMPLO 2 – NLP</vt:lpstr>
      <vt:lpstr>EXEMPLO 2 – NLP</vt:lpstr>
      <vt:lpstr>EXEMPLO 2 – NLP</vt:lpstr>
      <vt:lpstr>EXEMPLO 2 – NLP</vt:lpstr>
      <vt:lpstr>EXEMPLO 2 – NLP</vt:lpstr>
      <vt:lpstr>EXEMPLO 2 – NLP</vt:lpstr>
      <vt:lpstr>EXEMPLO 2 – NLP</vt:lpstr>
      <vt:lpstr>EXEMPLO 3 – MINLP</vt:lpstr>
      <vt:lpstr>EXEMPLO 3 – MINLP</vt:lpstr>
      <vt:lpstr>EXEMPLO 3 – MINLP</vt:lpstr>
      <vt:lpstr>EXEMPLO 3 – MINLP</vt:lpstr>
      <vt:lpstr>EXEMPLO 3 – MINLP</vt:lpstr>
      <vt:lpstr>EXEMPLO 3 – MINLP</vt:lpstr>
      <vt:lpstr>EXEMPLO 3 – MINLP</vt:lpstr>
      <vt:lpstr>EXEMPLO 3 – MINLP</vt:lpstr>
      <vt:lpstr>EXEMPLO 3 – MINLP</vt:lpstr>
      <vt:lpstr>EXEMPLO 3 – MINLP</vt:lpstr>
      <vt:lpstr>EXEMPLO 3 – MINLP</vt:lpstr>
      <vt:lpstr>EXEMPLO 3 – MINLP</vt:lpstr>
      <vt:lpstr>EXEMPLO 3 – MINLP</vt:lpstr>
      <vt:lpstr>EXEMPLO 3 – MINLP</vt:lpstr>
      <vt:lpstr>EXEMPLO 3 – MINLP</vt:lpstr>
      <vt:lpstr>EXEMPLO 3 – MINLP</vt:lpstr>
      <vt:lpstr>EXEMPLO 3 – MINLP</vt:lpstr>
      <vt:lpstr>EXEMPLO 3 – MINLP</vt:lpstr>
      <vt:lpstr>EXEMPLO 3 – MINLP</vt:lpstr>
      <vt:lpstr>EXEMPLO 3 – MINLP</vt:lpstr>
      <vt:lpstr>EXEMPLO 3 – MINLP</vt:lpstr>
      <vt:lpstr>EXEMPLO 3 – MINLP</vt:lpstr>
      <vt:lpstr>EXEMPLO 3 – MINLP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ao ambiente GAMS</dc:title>
  <dc:creator>Gustavo Campos</dc:creator>
  <cp:lastModifiedBy>Gustavo Campos</cp:lastModifiedBy>
  <cp:revision>561</cp:revision>
  <dcterms:created xsi:type="dcterms:W3CDTF">2015-07-19T01:10:39Z</dcterms:created>
  <dcterms:modified xsi:type="dcterms:W3CDTF">2015-09-10T13:26:11Z</dcterms:modified>
</cp:coreProperties>
</file>